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737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91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9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9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5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0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4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2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6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8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7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Voice Activity 1.06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Spanish 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96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6" y="609600"/>
            <a:ext cx="8887636" cy="1320800"/>
          </a:xfrm>
        </p:spPr>
        <p:txBody>
          <a:bodyPr/>
          <a:lstStyle/>
          <a:p>
            <a:r>
              <a:rPr lang="en-US" b="1" dirty="0" smtClean="0"/>
              <a:t>What you need to study/practice/know 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sz="2000" b="1" dirty="0" smtClean="0"/>
              <a:t>( Go to Module 1, Lesson 1.06, </a:t>
            </a:r>
            <a:r>
              <a:rPr lang="en-US" sz="2000" b="1" dirty="0" err="1" smtClean="0"/>
              <a:t>Lección</a:t>
            </a:r>
            <a:r>
              <a:rPr lang="en-US" sz="2000" b="1" dirty="0" smtClean="0"/>
              <a:t> page to access the Vocabulary below, and the </a:t>
            </a:r>
            <a:r>
              <a:rPr lang="en-US" sz="2000" b="1" dirty="0" err="1" smtClean="0"/>
              <a:t>Estructura</a:t>
            </a:r>
            <a:r>
              <a:rPr lang="en-US" sz="2000" b="1" dirty="0" smtClean="0"/>
              <a:t> page to access the Grammar. 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conditions vocabulary</a:t>
            </a:r>
          </a:p>
          <a:p>
            <a:endParaRPr lang="en-US" dirty="0"/>
          </a:p>
          <a:p>
            <a:r>
              <a:rPr lang="en-US" dirty="0" smtClean="0"/>
              <a:t>Sports and recreation vocabulary</a:t>
            </a:r>
          </a:p>
          <a:p>
            <a:endParaRPr lang="en-US" dirty="0"/>
          </a:p>
          <a:p>
            <a:r>
              <a:rPr lang="en-US" dirty="0" smtClean="0"/>
              <a:t>How to use Stem Changing Verbs in the Present Tense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e</a:t>
            </a:r>
            <a:r>
              <a:rPr lang="en-US" b="1" dirty="0">
                <a:latin typeface="Arial, Helvetica, sans-serif"/>
              </a:rPr>
              <a:t> to </a:t>
            </a:r>
            <a:r>
              <a:rPr lang="en-US" b="1" dirty="0" err="1" smtClean="0">
                <a:solidFill>
                  <a:srgbClr val="FF0000"/>
                </a:solidFill>
                <a:latin typeface="Arial, Helvetica, sans-serif"/>
              </a:rPr>
              <a:t>ie</a:t>
            </a:r>
            <a:r>
              <a:rPr lang="en-US" b="1" dirty="0" smtClean="0">
                <a:solidFill>
                  <a:srgbClr val="FF0000"/>
                </a:solidFill>
                <a:latin typeface="Arial, Helvetica, sans-serif"/>
              </a:rPr>
              <a:t>  and o</a:t>
            </a:r>
            <a:r>
              <a:rPr lang="en-US" b="1" dirty="0" smtClean="0">
                <a:latin typeface="Arial, Helvetica, sans-serif"/>
              </a:rPr>
              <a:t> </a:t>
            </a:r>
            <a:r>
              <a:rPr lang="en-US" b="1" dirty="0">
                <a:latin typeface="Arial, Helvetica, sans-serif"/>
              </a:rPr>
              <a:t>to </a:t>
            </a:r>
            <a:r>
              <a:rPr lang="en-US" b="1" dirty="0" err="1" smtClean="0">
                <a:solidFill>
                  <a:srgbClr val="FF0000"/>
                </a:solidFill>
                <a:latin typeface="Arial, Helvetica, sans-serif"/>
              </a:rPr>
              <a:t>ue</a:t>
            </a:r>
            <a:r>
              <a:rPr lang="en-US" b="1" dirty="0" smtClean="0">
                <a:solidFill>
                  <a:srgbClr val="FF0000"/>
                </a:solidFill>
                <a:latin typeface="Arial, Helvetica, sans-serif"/>
              </a:rPr>
              <a:t> 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92936"/>
          </a:xfrm>
        </p:spPr>
        <p:txBody>
          <a:bodyPr/>
          <a:lstStyle/>
          <a:p>
            <a:r>
              <a:rPr lang="en-US" b="1" dirty="0" smtClean="0"/>
              <a:t>El </a:t>
            </a:r>
            <a:r>
              <a:rPr lang="en-US" b="1" dirty="0" err="1" smtClean="0"/>
              <a:t>tiempo</a:t>
            </a:r>
            <a:r>
              <a:rPr lang="en-US" b="1" dirty="0" smtClean="0"/>
              <a:t> : </a:t>
            </a:r>
            <a:r>
              <a:rPr lang="en-US" b="1" dirty="0"/>
              <a:t>¿ </a:t>
            </a:r>
            <a:r>
              <a:rPr lang="en-US" b="1" dirty="0" err="1"/>
              <a:t>Qué</a:t>
            </a:r>
            <a:r>
              <a:rPr lang="en-US" b="1" dirty="0"/>
              <a:t> </a:t>
            </a:r>
            <a:r>
              <a:rPr lang="en-US" b="1" dirty="0" err="1"/>
              <a:t>tiempo</a:t>
            </a:r>
            <a:r>
              <a:rPr lang="en-US" b="1" dirty="0"/>
              <a:t> </a:t>
            </a:r>
            <a:r>
              <a:rPr lang="en-US" b="1" dirty="0" err="1"/>
              <a:t>hace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What is the weather like? / How is the weather?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encrypted-tbn1.gstatic.com/images?q=tbn:ANd9GcTHL_dA6cYynf6qFxA5Sx3cE6_hn_0pGem8Dx15ULJKW7ztpRmE5oM8nFp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0" y="3155324"/>
            <a:ext cx="4078309" cy="370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41158"/>
              </p:ext>
            </p:extLst>
          </p:nvPr>
        </p:nvGraphicFramePr>
        <p:xfrm>
          <a:off x="0" y="1253974"/>
          <a:ext cx="12191999" cy="2586990"/>
        </p:xfrm>
        <a:graphic>
          <a:graphicData uri="http://schemas.openxmlformats.org/drawingml/2006/table">
            <a:tbl>
              <a:tblPr/>
              <a:tblGrid>
                <a:gridCol w="3048000"/>
                <a:gridCol w="914399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buen</a:t>
                      </a:r>
                      <a:r>
                        <a:rPr lang="en-US" b="1" dirty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tiempo</a:t>
                      </a:r>
                      <a:r>
                        <a:rPr lang="en-US" b="1" dirty="0">
                          <a:latin typeface="Arial, Helvetica, sans-serif"/>
                        </a:rPr>
                        <a:t>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  It </a:t>
                      </a:r>
                      <a:r>
                        <a:rPr lang="en-US" dirty="0">
                          <a:latin typeface="Arial, Helvetica, sans-serif"/>
                        </a:rPr>
                        <a:t>is good weather.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>
                          <a:latin typeface="Arial, Helvetica, sans-serif"/>
                        </a:rPr>
                        <a:t>mal </a:t>
                      </a:r>
                      <a:r>
                        <a:rPr lang="en-US" b="1" dirty="0" err="1">
                          <a:latin typeface="Arial, Helvetica, sans-serif"/>
                        </a:rPr>
                        <a:t>tiempo</a:t>
                      </a:r>
                      <a:r>
                        <a:rPr lang="en-US" b="1" dirty="0">
                          <a:latin typeface="Arial, Helvetica, sans-serif"/>
                        </a:rPr>
                        <a:t>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It </a:t>
                      </a:r>
                      <a:r>
                        <a:rPr lang="en-US" dirty="0">
                          <a:latin typeface="Arial, Helvetica, sans-serif"/>
                        </a:rPr>
                        <a:t>is bad weather.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frío</a:t>
                      </a:r>
                      <a:r>
                        <a:rPr lang="en-US" b="1" dirty="0">
                          <a:latin typeface="Arial, Helvetica, sans-serif"/>
                        </a:rPr>
                        <a:t>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It is cold.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calor</a:t>
                      </a:r>
                      <a:r>
                        <a:rPr lang="en-US" b="1" dirty="0">
                          <a:latin typeface="Arial, Helvetica, sans-serif"/>
                        </a:rPr>
                        <a:t>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It is hot.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>
                          <a:latin typeface="Arial, Helvetica, sans-serif"/>
                        </a:rPr>
                        <a:t>fresco.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 It </a:t>
                      </a:r>
                      <a:r>
                        <a:rPr lang="en-US" dirty="0">
                          <a:latin typeface="Arial, Helvetica, sans-serif"/>
                        </a:rPr>
                        <a:t>is cool.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Hace</a:t>
                      </a:r>
                      <a:r>
                        <a:rPr lang="en-US" b="1" dirty="0" smtClean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viento</a:t>
                      </a:r>
                      <a:r>
                        <a:rPr lang="en-US" b="1" dirty="0">
                          <a:latin typeface="Arial, Helvetica, sans-serif"/>
                        </a:rPr>
                        <a:t>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   It </a:t>
                      </a:r>
                      <a:r>
                        <a:rPr lang="en-US" dirty="0">
                          <a:latin typeface="Arial, Helvetica, sans-serif"/>
                        </a:rPr>
                        <a:t>is windy.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Arial, Helvetica, sans-serif"/>
                        </a:rPr>
                        <a:t>Hace</a:t>
                      </a:r>
                      <a:r>
                        <a:rPr lang="en-US" b="1" dirty="0">
                          <a:latin typeface="Arial, Helvetica, sans-serif"/>
                        </a:rPr>
                        <a:t> sol.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    It </a:t>
                      </a:r>
                      <a:r>
                        <a:rPr lang="en-US" dirty="0">
                          <a:latin typeface="Arial, Helvetica, sans-serif"/>
                        </a:rPr>
                        <a:t>is sunny.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96337"/>
              </p:ext>
            </p:extLst>
          </p:nvPr>
        </p:nvGraphicFramePr>
        <p:xfrm>
          <a:off x="-52806" y="3936867"/>
          <a:ext cx="8166496" cy="369570"/>
        </p:xfrm>
        <a:graphic>
          <a:graphicData uri="http://schemas.openxmlformats.org/drawingml/2006/table">
            <a:tbl>
              <a:tblPr/>
              <a:tblGrid>
                <a:gridCol w="81664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  <a:latin typeface="Arial, Helvetica, sans-serif"/>
                        </a:rPr>
                        <a:t>Other weather expressions that do NOT use “</a:t>
                      </a:r>
                      <a:r>
                        <a:rPr lang="en-US" b="1" dirty="0" err="1">
                          <a:solidFill>
                            <a:schemeClr val="accent2"/>
                          </a:solidFill>
                          <a:latin typeface="Arial, Helvetica, sans-serif"/>
                        </a:rPr>
                        <a:t>hace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Arial, Helvetica, sans-serif"/>
                        </a:rPr>
                        <a:t>” are: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62842"/>
              </p:ext>
            </p:extLst>
          </p:nvPr>
        </p:nvGraphicFramePr>
        <p:xfrm>
          <a:off x="428536" y="4515282"/>
          <a:ext cx="8166496" cy="1126850"/>
        </p:xfrm>
        <a:graphic>
          <a:graphicData uri="http://schemas.openxmlformats.org/drawingml/2006/table">
            <a:tbl>
              <a:tblPr/>
              <a:tblGrid>
                <a:gridCol w="2041624"/>
                <a:gridCol w="6124872"/>
              </a:tblGrid>
              <a:tr h="3877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Llueve</a:t>
                      </a:r>
                      <a:r>
                        <a:rPr lang="en-US" b="1" dirty="0">
                          <a:latin typeface="Arial, Helvetica, sans-serif"/>
                        </a:rPr>
                        <a:t>.*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It is raining.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Nieva.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, Helvetica, sans-serif"/>
                        </a:rPr>
                        <a:t>   It </a:t>
                      </a:r>
                      <a:r>
                        <a:rPr lang="en-US" dirty="0">
                          <a:latin typeface="Arial, Helvetica, sans-serif"/>
                        </a:rPr>
                        <a:t>is snowing.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Está nublado.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It is cloudy.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8477"/>
              </p:ext>
            </p:extLst>
          </p:nvPr>
        </p:nvGraphicFramePr>
        <p:xfrm>
          <a:off x="0" y="5642132"/>
          <a:ext cx="8166496" cy="369570"/>
        </p:xfrm>
        <a:graphic>
          <a:graphicData uri="http://schemas.openxmlformats.org/drawingml/2006/table">
            <a:tbl>
              <a:tblPr/>
              <a:tblGrid>
                <a:gridCol w="81664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You may also hear the expression “</a:t>
                      </a:r>
                      <a:r>
                        <a:rPr lang="en-US" b="1" dirty="0" err="1">
                          <a:latin typeface="Arial, Helvetica, sans-serif"/>
                        </a:rPr>
                        <a:t>Está</a:t>
                      </a:r>
                      <a:r>
                        <a:rPr lang="en-US" b="1" dirty="0">
                          <a:latin typeface="Arial, Helvetica, sans-serif"/>
                        </a:rPr>
                        <a:t> </a:t>
                      </a:r>
                      <a:r>
                        <a:rPr lang="en-US" b="1" dirty="0" err="1">
                          <a:latin typeface="Arial, Helvetica, sans-serif"/>
                        </a:rPr>
                        <a:t>lloviendo</a:t>
                      </a:r>
                      <a:r>
                        <a:rPr lang="en-US" dirty="0">
                          <a:latin typeface="Arial, Helvetica, sans-serif"/>
                        </a:rPr>
                        <a:t>” for “It is raining.”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8384" y="5642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10" y="0"/>
            <a:ext cx="9066725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, Helvetica, sans-serif"/>
              </a:rPr>
              <a:t>Here are some examples of 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e</a:t>
            </a:r>
            <a:r>
              <a:rPr lang="en-US" b="1" dirty="0">
                <a:latin typeface="Arial, Helvetica, sans-serif"/>
              </a:rPr>
              <a:t> to </a:t>
            </a:r>
            <a:r>
              <a:rPr lang="en-US" b="1" dirty="0" err="1">
                <a:solidFill>
                  <a:srgbClr val="FF0000"/>
                </a:solidFill>
                <a:latin typeface="Arial, Helvetica, sans-serif"/>
              </a:rPr>
              <a:t>ie</a:t>
            </a:r>
            <a:r>
              <a:rPr lang="en-US" b="1" dirty="0">
                <a:latin typeface="Arial, Helvetica, sans-serif"/>
              </a:rPr>
              <a:t> stem changing verbs: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58131"/>
              </p:ext>
            </p:extLst>
          </p:nvPr>
        </p:nvGraphicFramePr>
        <p:xfrm>
          <a:off x="188892" y="1222501"/>
          <a:ext cx="12003108" cy="1752600"/>
        </p:xfrm>
        <a:graphic>
          <a:graphicData uri="http://schemas.openxmlformats.org/drawingml/2006/table">
            <a:tbl>
              <a:tblPr/>
              <a:tblGrid>
                <a:gridCol w="4001036"/>
                <a:gridCol w="4001036"/>
                <a:gridCol w="400103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Arial, Helvetica, sans-serif"/>
                        </a:rPr>
                        <a:t>ar</a:t>
                      </a:r>
                      <a:r>
                        <a:rPr lang="en-US" dirty="0">
                          <a:latin typeface="Arial, Helvetica, sans-serif"/>
                        </a:rPr>
                        <a:t> </a:t>
                      </a:r>
                      <a:r>
                        <a:rPr lang="en-US" dirty="0" smtClean="0">
                          <a:latin typeface="Arial, Helvetica, sans-serif"/>
                        </a:rPr>
                        <a:t>verbs 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er verbs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ir verbs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Arial, Helvetica, sans-serif"/>
                        </a:rPr>
                        <a:t>c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>
                          <a:latin typeface="Arial, Helvetica, sans-serif"/>
                        </a:rPr>
                        <a:t>rrar</a:t>
                      </a:r>
                      <a:r>
                        <a:rPr lang="en-US" dirty="0">
                          <a:latin typeface="Arial, Helvetica, sans-serif"/>
                        </a:rPr>
                        <a:t>- to close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Arial, Helvetica, sans-serif"/>
                        </a:rPr>
                        <a:t>p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>
                          <a:latin typeface="Arial, Helvetica, sans-serif"/>
                        </a:rPr>
                        <a:t>rder</a:t>
                      </a:r>
                      <a:r>
                        <a:rPr lang="en-US" dirty="0">
                          <a:latin typeface="Arial, Helvetica, sans-serif"/>
                        </a:rPr>
                        <a:t> — to lose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pref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rir</a:t>
                      </a:r>
                      <a:r>
                        <a:rPr lang="en-US" dirty="0">
                          <a:latin typeface="Arial, Helvetica, sans-serif"/>
                        </a:rPr>
                        <a:t> — to prefer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emp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zar</a:t>
                      </a:r>
                      <a:r>
                        <a:rPr lang="en-US" dirty="0">
                          <a:latin typeface="Arial, Helvetica, sans-serif"/>
                        </a:rPr>
                        <a:t> - to begin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rer</a:t>
                      </a:r>
                      <a:r>
                        <a:rPr lang="en-US" dirty="0">
                          <a:latin typeface="Arial, Helvetica, sans-serif"/>
                        </a:rPr>
                        <a:t>— to want, to like, to love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p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e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nsar</a:t>
                      </a:r>
                      <a:r>
                        <a:rPr lang="en-US" dirty="0">
                          <a:latin typeface="Arial, Helvetica, sans-serif"/>
                        </a:rPr>
                        <a:t> - to </a:t>
                      </a:r>
                      <a:r>
                        <a:rPr lang="en-US" dirty="0" smtClean="0">
                          <a:latin typeface="Arial, Helvetica, sans-serif"/>
                        </a:rPr>
                        <a:t>think, to plan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637" y="-12946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3793" y="1764408"/>
            <a:ext cx="10805374" cy="45526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s-ES" b="1" dirty="0">
                <a:solidFill>
                  <a:schemeClr val="tx1"/>
                </a:solidFill>
              </a:rPr>
              <a:t>La clase emp</a:t>
            </a:r>
            <a:r>
              <a:rPr lang="es-ES" b="1" dirty="0">
                <a:solidFill>
                  <a:srgbClr val="FF0000"/>
                </a:solidFill>
              </a:rPr>
              <a:t>ie</a:t>
            </a:r>
            <a:r>
              <a:rPr lang="es-ES" b="1" dirty="0">
                <a:solidFill>
                  <a:schemeClr val="tx1"/>
                </a:solidFill>
              </a:rPr>
              <a:t>za a las 8:30 de la </a:t>
            </a:r>
            <a:r>
              <a:rPr lang="es-ES" b="1" dirty="0" err="1" smtClean="0">
                <a:solidFill>
                  <a:schemeClr val="tx1"/>
                </a:solidFill>
              </a:rPr>
              <a:t>ma</a:t>
            </a:r>
            <a:r>
              <a:rPr lang="en-US" b="1" dirty="0">
                <a:solidFill>
                  <a:schemeClr val="tx1"/>
                </a:solidFill>
              </a:rPr>
              <a:t>ñ</a:t>
            </a:r>
            <a:r>
              <a:rPr lang="es-ES" b="1" dirty="0" err="1" smtClean="0">
                <a:solidFill>
                  <a:schemeClr val="tx1"/>
                </a:solidFill>
              </a:rPr>
              <a:t>ana</a:t>
            </a:r>
            <a:r>
              <a:rPr lang="es-ES" b="1" dirty="0">
                <a:solidFill>
                  <a:schemeClr val="tx1"/>
                </a:solidFill>
              </a:rPr>
              <a:t>. </a:t>
            </a:r>
            <a:r>
              <a:rPr lang="es-ES" b="1" dirty="0" smtClean="0">
                <a:solidFill>
                  <a:schemeClr val="tx1"/>
                </a:solidFill>
              </a:rPr>
              <a:t>  </a:t>
            </a:r>
            <a:r>
              <a:rPr lang="es-ES" sz="1400" b="1" dirty="0" err="1" smtClean="0">
                <a:solidFill>
                  <a:srgbClr val="FF0000"/>
                </a:solidFill>
              </a:rPr>
              <a:t>The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class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starts</a:t>
            </a:r>
            <a:r>
              <a:rPr lang="es-ES" sz="1400" b="1" dirty="0" smtClean="0">
                <a:solidFill>
                  <a:srgbClr val="FF0000"/>
                </a:solidFill>
              </a:rPr>
              <a:t> at 8:30 a.m.  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b="1" dirty="0"/>
          </a:p>
          <a:p>
            <a:r>
              <a:rPr lang="es-ES" b="1" dirty="0">
                <a:solidFill>
                  <a:schemeClr val="tx1"/>
                </a:solidFill>
              </a:rPr>
              <a:t>Juan p</a:t>
            </a:r>
            <a:r>
              <a:rPr lang="es-ES" b="1" dirty="0">
                <a:solidFill>
                  <a:srgbClr val="FF0000"/>
                </a:solidFill>
              </a:rPr>
              <a:t>ie</a:t>
            </a:r>
            <a:r>
              <a:rPr lang="es-ES" b="1" dirty="0">
                <a:solidFill>
                  <a:schemeClr val="tx1"/>
                </a:solidFill>
              </a:rPr>
              <a:t>nsa ir al cine</a:t>
            </a:r>
            <a:r>
              <a:rPr lang="es-ES" b="1" dirty="0" smtClean="0">
                <a:solidFill>
                  <a:schemeClr val="tx1"/>
                </a:solidFill>
              </a:rPr>
              <a:t>. </a:t>
            </a:r>
            <a:r>
              <a:rPr lang="es-ES" sz="1400" b="1" dirty="0" smtClean="0">
                <a:solidFill>
                  <a:srgbClr val="FF0000"/>
                </a:solidFill>
              </a:rPr>
              <a:t>Juan </a:t>
            </a:r>
            <a:r>
              <a:rPr lang="es-ES" sz="1400" b="1" dirty="0" err="1" smtClean="0">
                <a:solidFill>
                  <a:srgbClr val="FF0000"/>
                </a:solidFill>
              </a:rPr>
              <a:t>plans</a:t>
            </a:r>
            <a:r>
              <a:rPr lang="es-ES" sz="1400" b="1" dirty="0" smtClean="0">
                <a:solidFill>
                  <a:srgbClr val="FF0000"/>
                </a:solidFill>
              </a:rPr>
              <a:t> to </a:t>
            </a:r>
            <a:r>
              <a:rPr lang="es-ES" sz="1400" b="1" dirty="0" err="1" smtClean="0">
                <a:solidFill>
                  <a:srgbClr val="FF0000"/>
                </a:solidFill>
              </a:rPr>
              <a:t>go</a:t>
            </a:r>
            <a:r>
              <a:rPr lang="es-ES" sz="1400" b="1" dirty="0" smtClean="0">
                <a:solidFill>
                  <a:srgbClr val="FF0000"/>
                </a:solidFill>
              </a:rPr>
              <a:t> to </a:t>
            </a:r>
            <a:r>
              <a:rPr lang="es-ES" sz="1400" b="1" dirty="0" err="1" smtClean="0">
                <a:solidFill>
                  <a:srgbClr val="FF0000"/>
                </a:solidFill>
              </a:rPr>
              <a:t>the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movies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b="1" dirty="0"/>
          </a:p>
          <a:p>
            <a:r>
              <a:rPr lang="es-ES" b="1" dirty="0">
                <a:solidFill>
                  <a:schemeClr val="tx1"/>
                </a:solidFill>
              </a:rPr>
              <a:t>Ana qu</a:t>
            </a:r>
            <a:r>
              <a:rPr lang="es-ES" b="1" dirty="0">
                <a:solidFill>
                  <a:srgbClr val="FF0000"/>
                </a:solidFill>
              </a:rPr>
              <a:t>ie</a:t>
            </a:r>
            <a:r>
              <a:rPr lang="es-ES" b="1" dirty="0">
                <a:solidFill>
                  <a:schemeClr val="tx1"/>
                </a:solidFill>
              </a:rPr>
              <a:t>re comprar unos zapatos</a:t>
            </a:r>
            <a:r>
              <a:rPr lang="es-ES" b="1" dirty="0" smtClean="0">
                <a:solidFill>
                  <a:schemeClr val="tx1"/>
                </a:solidFill>
              </a:rPr>
              <a:t>.  </a:t>
            </a:r>
            <a:r>
              <a:rPr lang="es-ES" sz="1400" b="1" dirty="0" smtClean="0">
                <a:solidFill>
                  <a:srgbClr val="FF0000"/>
                </a:solidFill>
              </a:rPr>
              <a:t>Ana </a:t>
            </a:r>
            <a:r>
              <a:rPr lang="es-ES" sz="1400" b="1" dirty="0" err="1" smtClean="0">
                <a:solidFill>
                  <a:srgbClr val="FF0000"/>
                </a:solidFill>
              </a:rPr>
              <a:t>wants</a:t>
            </a:r>
            <a:r>
              <a:rPr lang="es-ES" sz="1400" b="1" dirty="0" smtClean="0">
                <a:solidFill>
                  <a:srgbClr val="FF0000"/>
                </a:solidFill>
              </a:rPr>
              <a:t> to </a:t>
            </a:r>
            <a:r>
              <a:rPr lang="es-ES" sz="1400" b="1" dirty="0" err="1" smtClean="0">
                <a:solidFill>
                  <a:srgbClr val="FF0000"/>
                </a:solidFill>
              </a:rPr>
              <a:t>buy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some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shoes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b="1" dirty="0"/>
          </a:p>
          <a:p>
            <a:r>
              <a:rPr lang="es-ES" b="1" dirty="0">
                <a:solidFill>
                  <a:schemeClr val="tx1"/>
                </a:solidFill>
              </a:rPr>
              <a:t>Yo pref</a:t>
            </a:r>
            <a:r>
              <a:rPr lang="es-ES" b="1" dirty="0">
                <a:solidFill>
                  <a:srgbClr val="FF0000"/>
                </a:solidFill>
              </a:rPr>
              <a:t>ie</a:t>
            </a:r>
            <a:r>
              <a:rPr lang="es-ES" b="1" dirty="0">
                <a:solidFill>
                  <a:schemeClr val="tx1"/>
                </a:solidFill>
              </a:rPr>
              <a:t>ro comer pollo</a:t>
            </a:r>
            <a:r>
              <a:rPr lang="es-ES" b="1" dirty="0" smtClean="0">
                <a:solidFill>
                  <a:schemeClr val="tx1"/>
                </a:solidFill>
              </a:rPr>
              <a:t>. </a:t>
            </a:r>
            <a:r>
              <a:rPr lang="es-ES" sz="1400" b="1" dirty="0" smtClean="0">
                <a:solidFill>
                  <a:srgbClr val="FF0000"/>
                </a:solidFill>
              </a:rPr>
              <a:t>I </a:t>
            </a:r>
            <a:r>
              <a:rPr lang="es-ES" sz="1400" b="1" dirty="0" err="1" smtClean="0">
                <a:solidFill>
                  <a:srgbClr val="FF0000"/>
                </a:solidFill>
              </a:rPr>
              <a:t>prefer</a:t>
            </a:r>
            <a:r>
              <a:rPr lang="es-ES" sz="1400" b="1" dirty="0" smtClean="0">
                <a:solidFill>
                  <a:srgbClr val="FF0000"/>
                </a:solidFill>
              </a:rPr>
              <a:t> to </a:t>
            </a:r>
            <a:r>
              <a:rPr lang="es-ES" sz="1400" b="1" dirty="0" err="1" smtClean="0">
                <a:solidFill>
                  <a:srgbClr val="FF0000"/>
                </a:solidFill>
              </a:rPr>
              <a:t>eat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chicken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462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, Helvetica, sans-serif"/>
              </a:rPr>
              <a:t>Here are some examples of </a:t>
            </a:r>
            <a:r>
              <a:rPr lang="en-US" b="1" dirty="0" smtClean="0">
                <a:solidFill>
                  <a:srgbClr val="FF0000"/>
                </a:solidFill>
                <a:latin typeface="Arial, Helvetica, sans-serif"/>
              </a:rPr>
              <a:t>o</a:t>
            </a:r>
            <a:r>
              <a:rPr lang="en-US" b="1" dirty="0" smtClean="0">
                <a:latin typeface="Arial, Helvetica, sans-serif"/>
              </a:rPr>
              <a:t> </a:t>
            </a:r>
            <a:r>
              <a:rPr lang="en-US" b="1" dirty="0">
                <a:latin typeface="Arial, Helvetica, sans-serif"/>
              </a:rPr>
              <a:t>to </a:t>
            </a:r>
            <a:r>
              <a:rPr lang="en-US" b="1" dirty="0" err="1" smtClean="0">
                <a:solidFill>
                  <a:srgbClr val="FF0000"/>
                </a:solidFill>
                <a:latin typeface="Arial, Helvetica, sans-serif"/>
              </a:rPr>
              <a:t>ue</a:t>
            </a:r>
            <a:r>
              <a:rPr lang="en-US" b="1" dirty="0">
                <a:latin typeface="Arial, Helvetica, sans-serif"/>
              </a:rPr>
              <a:t> stem changing verbs: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343036"/>
              </p:ext>
            </p:extLst>
          </p:nvPr>
        </p:nvGraphicFramePr>
        <p:xfrm>
          <a:off x="0" y="1146220"/>
          <a:ext cx="12092472" cy="1847850"/>
        </p:xfrm>
        <a:graphic>
          <a:graphicData uri="http://schemas.openxmlformats.org/drawingml/2006/table">
            <a:tbl>
              <a:tblPr/>
              <a:tblGrid>
                <a:gridCol w="4030824"/>
                <a:gridCol w="4030824"/>
                <a:gridCol w="40308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Arial, Helvetica, sans-serif"/>
                        </a:rPr>
                        <a:t>ar</a:t>
                      </a:r>
                      <a:r>
                        <a:rPr lang="en-US" b="1" dirty="0">
                          <a:latin typeface="Arial, Helvetica, sans-serif"/>
                        </a:rPr>
                        <a:t> verbs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er verbs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ir verbs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alm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rzar</a:t>
                      </a:r>
                      <a:r>
                        <a:rPr lang="en-US" dirty="0" smtClean="0">
                          <a:latin typeface="Arial, Helvetica, sans-serif"/>
                        </a:rPr>
                        <a:t>- </a:t>
                      </a:r>
                      <a:r>
                        <a:rPr lang="en-US" dirty="0">
                          <a:latin typeface="Arial, Helvetica, sans-serif"/>
                        </a:rPr>
                        <a:t>to eat lunch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p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der</a:t>
                      </a:r>
                      <a:r>
                        <a:rPr lang="en-US" dirty="0">
                          <a:latin typeface="Arial, Helvetica, sans-serif"/>
                        </a:rPr>
                        <a:t> — to be able </a:t>
                      </a:r>
                      <a:r>
                        <a:rPr lang="en-US" dirty="0" smtClean="0">
                          <a:latin typeface="Arial, Helvetica, sans-serif"/>
                        </a:rPr>
                        <a:t>to, can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d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rmir</a:t>
                      </a:r>
                      <a:r>
                        <a:rPr lang="en-US" dirty="0">
                          <a:latin typeface="Arial, Helvetica, sans-serif"/>
                        </a:rPr>
                        <a:t> — to sleep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c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ntar</a:t>
                      </a:r>
                      <a:r>
                        <a:rPr lang="en-US" dirty="0" smtClean="0">
                          <a:latin typeface="Arial, Helvetica, sans-serif"/>
                        </a:rPr>
                        <a:t>- </a:t>
                      </a:r>
                      <a:r>
                        <a:rPr lang="en-US" dirty="0">
                          <a:latin typeface="Arial, Helvetica, sans-serif"/>
                        </a:rPr>
                        <a:t>to count, to tell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lver</a:t>
                      </a:r>
                      <a:r>
                        <a:rPr lang="en-US" dirty="0">
                          <a:latin typeface="Arial, Helvetica, sans-serif"/>
                        </a:rPr>
                        <a:t>— to return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              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enc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 smtClean="0">
                          <a:latin typeface="Arial, Helvetica, sans-serif"/>
                        </a:rPr>
                        <a:t>ntrar</a:t>
                      </a:r>
                      <a:r>
                        <a:rPr lang="en-US" dirty="0" smtClean="0">
                          <a:latin typeface="Arial, Helvetica, sans-serif"/>
                        </a:rPr>
                        <a:t>- </a:t>
                      </a:r>
                      <a:r>
                        <a:rPr lang="en-US" dirty="0">
                          <a:latin typeface="Arial, Helvetica, sans-serif"/>
                        </a:rPr>
                        <a:t>to find, to meet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 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Arial, Helvetica, sans-serif"/>
                        </a:rPr>
                        <a:t>m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Arial, Helvetica, sans-serif"/>
                        </a:rPr>
                        <a:t>o</a:t>
                      </a:r>
                      <a:r>
                        <a:rPr lang="en-US" b="1" dirty="0" err="1">
                          <a:latin typeface="Arial, Helvetica, sans-serif"/>
                        </a:rPr>
                        <a:t>strar</a:t>
                      </a:r>
                      <a:r>
                        <a:rPr lang="en-US" dirty="0">
                          <a:latin typeface="Arial, Helvetica, sans-serif"/>
                        </a:rPr>
                        <a:t>- to show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5135" y="823054"/>
            <a:ext cx="170419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338" y="3488061"/>
            <a:ext cx="113571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Yo p</a:t>
            </a:r>
            <a:r>
              <a:rPr lang="es-ES" dirty="0">
                <a:solidFill>
                  <a:srgbClr val="FF0000"/>
                </a:solidFill>
              </a:rPr>
              <a:t>ue</a:t>
            </a:r>
            <a:r>
              <a:rPr lang="es-ES" dirty="0"/>
              <a:t>do nadar muy bien</a:t>
            </a:r>
            <a:r>
              <a:rPr lang="es-ES" dirty="0" smtClean="0"/>
              <a:t>.  </a:t>
            </a:r>
            <a:r>
              <a:rPr lang="es-ES" sz="1400" b="1" dirty="0" smtClean="0">
                <a:solidFill>
                  <a:srgbClr val="FF0000"/>
                </a:solidFill>
              </a:rPr>
              <a:t>I can </a:t>
            </a:r>
            <a:r>
              <a:rPr lang="es-ES" sz="1400" b="1" dirty="0" err="1" smtClean="0">
                <a:solidFill>
                  <a:srgbClr val="FF0000"/>
                </a:solidFill>
              </a:rPr>
              <a:t>swim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very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well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dirty="0" smtClean="0"/>
              <a:t>La profesora c</a:t>
            </a:r>
            <a:r>
              <a:rPr lang="es-ES" dirty="0" smtClean="0">
                <a:solidFill>
                  <a:srgbClr val="FF0000"/>
                </a:solidFill>
              </a:rPr>
              <a:t>ue</a:t>
            </a:r>
            <a:r>
              <a:rPr lang="es-ES" dirty="0" smtClean="0"/>
              <a:t>nta los libros.  </a:t>
            </a:r>
            <a:r>
              <a:rPr lang="es-ES" sz="1400" b="1" dirty="0" err="1" smtClean="0">
                <a:solidFill>
                  <a:srgbClr val="FF0000"/>
                </a:solidFill>
              </a:rPr>
              <a:t>The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teacher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counts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the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books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dirty="0"/>
              <a:t>Ellos  alm</a:t>
            </a:r>
            <a:r>
              <a:rPr lang="es-ES" dirty="0">
                <a:solidFill>
                  <a:srgbClr val="FF0000"/>
                </a:solidFill>
              </a:rPr>
              <a:t>ue</a:t>
            </a:r>
            <a:r>
              <a:rPr lang="es-ES" dirty="0"/>
              <a:t>rzan en la </a:t>
            </a:r>
            <a:r>
              <a:rPr lang="es-ES" dirty="0" err="1" smtClean="0"/>
              <a:t>cafeter</a:t>
            </a:r>
            <a:r>
              <a:rPr lang="en-US" dirty="0" smtClean="0"/>
              <a:t>í</a:t>
            </a:r>
            <a:r>
              <a:rPr lang="es-ES" dirty="0" smtClean="0"/>
              <a:t>a.  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They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have</a:t>
            </a:r>
            <a:r>
              <a:rPr lang="es-ES" sz="1400" b="1" dirty="0" smtClean="0">
                <a:solidFill>
                  <a:srgbClr val="FF0000"/>
                </a:solidFill>
              </a:rPr>
              <a:t> lunch in </a:t>
            </a:r>
            <a:r>
              <a:rPr lang="es-ES" sz="1400" b="1" dirty="0" err="1" smtClean="0">
                <a:solidFill>
                  <a:srgbClr val="FF0000"/>
                </a:solidFill>
              </a:rPr>
              <a:t>the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cafeteria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dirty="0"/>
              <a:t>Juan v</a:t>
            </a:r>
            <a:r>
              <a:rPr lang="es-ES" dirty="0">
                <a:solidFill>
                  <a:srgbClr val="FF0000"/>
                </a:solidFill>
              </a:rPr>
              <a:t>ue</a:t>
            </a:r>
            <a:r>
              <a:rPr lang="es-ES" dirty="0"/>
              <a:t>lve a su casa a las 4:00 de la tarde</a:t>
            </a:r>
            <a:r>
              <a:rPr lang="es-ES" dirty="0" smtClean="0"/>
              <a:t>.  </a:t>
            </a:r>
            <a:r>
              <a:rPr lang="es-ES" sz="1400" b="1" dirty="0" smtClean="0">
                <a:solidFill>
                  <a:srgbClr val="FF0000"/>
                </a:solidFill>
              </a:rPr>
              <a:t>Juan </a:t>
            </a:r>
            <a:r>
              <a:rPr lang="es-ES" sz="1400" b="1" dirty="0" err="1" smtClean="0">
                <a:solidFill>
                  <a:srgbClr val="FF0000"/>
                </a:solidFill>
              </a:rPr>
              <a:t>returns</a:t>
            </a:r>
            <a:r>
              <a:rPr lang="es-ES" sz="1400" b="1" dirty="0" smtClean="0">
                <a:solidFill>
                  <a:srgbClr val="FF0000"/>
                </a:solidFill>
              </a:rPr>
              <a:t> home at 4:00 p.m.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dirty="0"/>
              <a:t>Yo d</a:t>
            </a:r>
            <a:r>
              <a:rPr lang="es-ES" dirty="0">
                <a:solidFill>
                  <a:srgbClr val="FF0000"/>
                </a:solidFill>
              </a:rPr>
              <a:t>ue</a:t>
            </a:r>
            <a:r>
              <a:rPr lang="es-ES" dirty="0"/>
              <a:t>rmo bien</a:t>
            </a:r>
            <a:r>
              <a:rPr lang="es-ES" dirty="0" smtClean="0"/>
              <a:t>.  </a:t>
            </a:r>
            <a:r>
              <a:rPr lang="es-ES" sz="1400" b="1" dirty="0" smtClean="0">
                <a:solidFill>
                  <a:srgbClr val="FF0000"/>
                </a:solidFill>
              </a:rPr>
              <a:t>I </a:t>
            </a:r>
            <a:r>
              <a:rPr lang="es-ES" sz="1400" b="1" dirty="0" err="1" smtClean="0">
                <a:solidFill>
                  <a:srgbClr val="FF0000"/>
                </a:solidFill>
              </a:rPr>
              <a:t>sleep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r>
              <a:rPr lang="es-ES" sz="1400" b="1" dirty="0" err="1" smtClean="0">
                <a:solidFill>
                  <a:srgbClr val="FF0000"/>
                </a:solidFill>
              </a:rPr>
              <a:t>well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/>
              <a:t>Only</a:t>
            </a:r>
            <a:r>
              <a:rPr lang="es-ES" b="1" dirty="0" smtClean="0"/>
              <a:t> </a:t>
            </a:r>
            <a:r>
              <a:rPr lang="es-ES" b="1" dirty="0" err="1" smtClean="0"/>
              <a:t>verb</a:t>
            </a:r>
            <a:r>
              <a:rPr lang="es-ES" b="1" dirty="0" smtClean="0"/>
              <a:t> </a:t>
            </a:r>
            <a:r>
              <a:rPr lang="es-ES" b="1" dirty="0" err="1" smtClean="0"/>
              <a:t>changes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u</a:t>
            </a:r>
            <a:r>
              <a:rPr lang="es-ES" b="1" dirty="0">
                <a:latin typeface="Century Gothic" panose="020B0502020202020204" pitchFamily="34" charset="0"/>
              </a:rPr>
              <a:t>→</a:t>
            </a:r>
            <a:r>
              <a:rPr lang="es-ES" b="1" dirty="0" smtClean="0"/>
              <a:t> </a:t>
            </a:r>
            <a:r>
              <a:rPr lang="es-ES" b="1" dirty="0" err="1" smtClean="0"/>
              <a:t>ue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Present</a:t>
            </a:r>
            <a:r>
              <a:rPr lang="es-ES" b="1" dirty="0" smtClean="0"/>
              <a:t> Tense  : jugar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sz="2400" b="1" dirty="0">
                <a:solidFill>
                  <a:schemeClr val="tx1"/>
                </a:solidFill>
              </a:rPr>
              <a:t>J</a:t>
            </a:r>
            <a:r>
              <a:rPr lang="es-ES" sz="2400" b="1" dirty="0">
                <a:solidFill>
                  <a:srgbClr val="FF0000"/>
                </a:solidFill>
              </a:rPr>
              <a:t>u</a:t>
            </a:r>
            <a:r>
              <a:rPr lang="es-ES" sz="2400" b="1" dirty="0">
                <a:solidFill>
                  <a:schemeClr val="tx1"/>
                </a:solidFill>
              </a:rPr>
              <a:t>gar </a:t>
            </a:r>
            <a:r>
              <a:rPr lang="es-ES" sz="2400" b="1" dirty="0" smtClean="0">
                <a:solidFill>
                  <a:schemeClr val="tx1"/>
                </a:solidFill>
              </a:rPr>
              <a:t>- </a:t>
            </a:r>
            <a:r>
              <a:rPr lang="es-ES" sz="2400" b="1" dirty="0">
                <a:solidFill>
                  <a:schemeClr val="tx1"/>
                </a:solidFill>
              </a:rPr>
              <a:t>to </a:t>
            </a:r>
            <a:r>
              <a:rPr lang="es-ES" sz="2400" b="1" dirty="0" err="1">
                <a:solidFill>
                  <a:schemeClr val="tx1"/>
                </a:solidFill>
              </a:rPr>
              <a:t>play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>
                <a:solidFill>
                  <a:schemeClr val="tx1"/>
                </a:solidFill>
              </a:rPr>
              <a:t>sports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err="1">
                <a:solidFill>
                  <a:schemeClr val="tx1"/>
                </a:solidFill>
              </a:rPr>
              <a:t>or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err="1">
                <a:solidFill>
                  <a:schemeClr val="tx1"/>
                </a:solidFill>
              </a:rPr>
              <a:t>games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</a:p>
          <a:p>
            <a:endParaRPr lang="es-ES" dirty="0"/>
          </a:p>
          <a:p>
            <a:r>
              <a:rPr lang="es-ES" sz="2400" b="1" dirty="0">
                <a:solidFill>
                  <a:schemeClr val="tx1"/>
                </a:solidFill>
              </a:rPr>
              <a:t>Mis amigos j</a:t>
            </a:r>
            <a:r>
              <a:rPr lang="es-ES" sz="2400" b="1" dirty="0">
                <a:solidFill>
                  <a:srgbClr val="FF0000"/>
                </a:solidFill>
              </a:rPr>
              <a:t>ue</a:t>
            </a:r>
            <a:r>
              <a:rPr lang="es-ES" sz="2400" b="1" dirty="0">
                <a:solidFill>
                  <a:schemeClr val="tx1"/>
                </a:solidFill>
              </a:rPr>
              <a:t>gan al </a:t>
            </a:r>
            <a:r>
              <a:rPr lang="es-ES" sz="2400" b="1" dirty="0" smtClean="0">
                <a:solidFill>
                  <a:schemeClr val="tx1"/>
                </a:solidFill>
              </a:rPr>
              <a:t>béisbol después </a:t>
            </a:r>
            <a:r>
              <a:rPr lang="es-ES" sz="2400" b="1" dirty="0">
                <a:solidFill>
                  <a:schemeClr val="tx1"/>
                </a:solidFill>
              </a:rPr>
              <a:t>de </a:t>
            </a:r>
            <a:r>
              <a:rPr lang="es-ES" sz="2400" b="1" dirty="0" smtClean="0">
                <a:solidFill>
                  <a:schemeClr val="tx1"/>
                </a:solidFill>
              </a:rPr>
              <a:t>la escuela</a:t>
            </a:r>
            <a:r>
              <a:rPr lang="es-ES" sz="2400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  Topic:</a:t>
            </a:r>
            <a:br>
              <a:rPr lang="en-US" dirty="0" smtClean="0"/>
            </a:br>
            <a:r>
              <a:rPr lang="es-ES" b="1" dirty="0">
                <a:solidFill>
                  <a:srgbClr val="002060"/>
                </a:solidFill>
              </a:rPr>
              <a:t>¿Qué tiempo hace hoy en Miami? ¿Cuál es la temperatura en tu casa</a:t>
            </a:r>
            <a:r>
              <a:rPr lang="es-ES" b="1" dirty="0" smtClean="0">
                <a:solidFill>
                  <a:srgbClr val="002060"/>
                </a:solidFill>
              </a:rPr>
              <a:t>?</a:t>
            </a:r>
            <a:br>
              <a:rPr lang="es-ES" b="1" dirty="0" smtClean="0">
                <a:solidFill>
                  <a:srgbClr val="002060"/>
                </a:solidFill>
              </a:rPr>
            </a:br>
            <a:r>
              <a:rPr lang="es-ES" sz="1800" b="1" dirty="0" err="1" smtClean="0">
                <a:solidFill>
                  <a:srgbClr val="FF0000"/>
                </a:solidFill>
              </a:rPr>
              <a:t>What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is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the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weather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like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today</a:t>
            </a:r>
            <a:r>
              <a:rPr lang="es-ES" sz="1800" b="1" dirty="0" smtClean="0">
                <a:solidFill>
                  <a:srgbClr val="FF0000"/>
                </a:solidFill>
              </a:rPr>
              <a:t> in Miami? </a:t>
            </a:r>
            <a:r>
              <a:rPr lang="es-ES" sz="1800" b="1" dirty="0" err="1" smtClean="0">
                <a:solidFill>
                  <a:srgbClr val="FF0000"/>
                </a:solidFill>
              </a:rPr>
              <a:t>What’s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the</a:t>
            </a:r>
            <a:r>
              <a:rPr lang="es-ES" sz="1800" b="1" dirty="0" smtClean="0">
                <a:solidFill>
                  <a:srgbClr val="FF0000"/>
                </a:solidFill>
              </a:rPr>
              <a:t> temperatura in </a:t>
            </a:r>
            <a:r>
              <a:rPr lang="es-ES" sz="1800" b="1" dirty="0" err="1" smtClean="0">
                <a:solidFill>
                  <a:srgbClr val="FF0000"/>
                </a:solidFill>
              </a:rPr>
              <a:t>your</a:t>
            </a:r>
            <a:r>
              <a:rPr lang="es-ES" sz="1800" b="1" dirty="0" smtClean="0">
                <a:solidFill>
                  <a:srgbClr val="FF0000"/>
                </a:solidFill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</a:rPr>
              <a:t>house</a:t>
            </a:r>
            <a:r>
              <a:rPr lang="es-ES" sz="1800" b="1" dirty="0" smtClean="0">
                <a:solidFill>
                  <a:srgbClr val="FF0000"/>
                </a:solidFill>
              </a:rPr>
              <a:t> / </a:t>
            </a:r>
            <a:r>
              <a:rPr lang="es-ES" sz="1800" b="1" dirty="0" err="1" smtClean="0">
                <a:solidFill>
                  <a:srgbClr val="FF0000"/>
                </a:solidFill>
              </a:rPr>
              <a:t>school</a:t>
            </a:r>
            <a:r>
              <a:rPr lang="es-ES" sz="1800" b="1" dirty="0" smtClean="0">
                <a:solidFill>
                  <a:srgbClr val="FF0000"/>
                </a:solidFill>
              </a:rPr>
              <a:t>?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88" y="2809801"/>
            <a:ext cx="8596668" cy="3880773"/>
          </a:xfrm>
        </p:spPr>
        <p:txBody>
          <a:bodyPr/>
          <a:lstStyle/>
          <a:p>
            <a:r>
              <a:rPr lang="en-US" dirty="0" smtClean="0"/>
              <a:t>To answer, follow this model, and include the weather conditions and temperature. Note: When you read your sentences, you MUST say the temperature in SPANISH.</a:t>
            </a:r>
            <a:endParaRPr lang="en-US" dirty="0" smtClean="0"/>
          </a:p>
          <a:p>
            <a:r>
              <a:rPr lang="en-US" sz="2800" b="1" dirty="0" smtClean="0">
                <a:solidFill>
                  <a:schemeClr val="tx1"/>
                </a:solidFill>
              </a:rPr>
              <a:t>Hoy </a:t>
            </a:r>
            <a:r>
              <a:rPr lang="en-US" sz="2800" b="1" dirty="0" err="1" smtClean="0">
                <a:solidFill>
                  <a:schemeClr val="tx1"/>
                </a:solidFill>
              </a:rPr>
              <a:t>en</a:t>
            </a:r>
            <a:r>
              <a:rPr lang="en-US" sz="2800" b="1" dirty="0" smtClean="0">
                <a:solidFill>
                  <a:schemeClr val="tx1"/>
                </a:solidFill>
              </a:rPr>
              <a:t> Miami _____________. </a:t>
            </a:r>
            <a:r>
              <a:rPr lang="en-US" sz="2800" b="1" dirty="0" err="1" smtClean="0">
                <a:solidFill>
                  <a:schemeClr val="tx1"/>
                </a:solidFill>
              </a:rPr>
              <a:t>En</a:t>
            </a:r>
            <a:r>
              <a:rPr lang="en-US" sz="2800" b="1" dirty="0" smtClean="0">
                <a:solidFill>
                  <a:schemeClr val="tx1"/>
                </a:solidFill>
              </a:rPr>
              <a:t> mi casa ( </a:t>
            </a:r>
            <a:r>
              <a:rPr lang="en-US" sz="2800" b="1" dirty="0" smtClean="0">
                <a:solidFill>
                  <a:srgbClr val="FF0000"/>
                </a:solidFill>
              </a:rPr>
              <a:t>OR </a:t>
            </a:r>
            <a:r>
              <a:rPr lang="en-US" sz="2800" b="1" dirty="0" err="1" smtClean="0">
                <a:solidFill>
                  <a:schemeClr val="tx1"/>
                </a:solidFill>
              </a:rPr>
              <a:t>En</a:t>
            </a:r>
            <a:r>
              <a:rPr lang="en-US" sz="2800" b="1" dirty="0" smtClean="0">
                <a:solidFill>
                  <a:schemeClr val="tx1"/>
                </a:solidFill>
              </a:rPr>
              <a:t> mi </a:t>
            </a:r>
            <a:r>
              <a:rPr lang="en-US" sz="2800" b="1" dirty="0" err="1" smtClean="0">
                <a:solidFill>
                  <a:schemeClr val="tx1"/>
                </a:solidFill>
              </a:rPr>
              <a:t>escuela</a:t>
            </a:r>
            <a:r>
              <a:rPr lang="en-US" sz="2800" b="1" dirty="0" smtClean="0">
                <a:solidFill>
                  <a:schemeClr val="tx1"/>
                </a:solidFill>
              </a:rPr>
              <a:t> ) la </a:t>
            </a:r>
            <a:r>
              <a:rPr lang="en-US" sz="2800" b="1" dirty="0" err="1" smtClean="0">
                <a:solidFill>
                  <a:schemeClr val="tx1"/>
                </a:solidFill>
              </a:rPr>
              <a:t>temperatura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r>
              <a:rPr lang="en-US" sz="2800" b="1" dirty="0" smtClean="0">
                <a:solidFill>
                  <a:schemeClr val="tx1"/>
                </a:solidFill>
              </a:rPr>
              <a:t> ______ </a:t>
            </a:r>
            <a:r>
              <a:rPr lang="en-US" sz="2800" b="1" dirty="0" err="1" smtClean="0">
                <a:solidFill>
                  <a:schemeClr val="tx1"/>
                </a:solidFill>
              </a:rPr>
              <a:t>grados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Groups tab to RECORD and REPLY to the MESSAGE, so you can post your Voice posting. Choose 1.06. When done, go to the ASSESSMENTS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tab, Choose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1.06 Discussion Voice Activity, and type a sentence letting me know you posted your recording in the Discussion Groups.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YOU SUCCESSFULLY SUBMIT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Discussion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VOICE ACTIVITY, PLEASE GO BACK TO THE LESSONS TAB, AND CHOOSE MODULE 1, LECCIÓN 1.06.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READ AND STUDY THE LECCIÓN and ESTRUCTURA PAGES, TO REVIEW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Weather Vocabulary, and verbs with a STEM CHANGE in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TENSE IN SPANISH . </a:t>
            </a: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THEN, DOWNLOAD THE WORK FILE YOU’LL FIND IN THE PRÁCTICA TAB, and SELF CHECK YOUR WORK WITH THE ANSWER KEY PROVIDED. THIS WILL HELP YOU A LOT TO LEARN THE MATERIAL, DEVELOP YOUR SPANISH SKILLS, AND DO WELL WHEN YOU TAKE THE MODULE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76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591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Arial, Helvetica, sans-serif</vt:lpstr>
      <vt:lpstr>Calibri</vt:lpstr>
      <vt:lpstr>Century Gothic</vt:lpstr>
      <vt:lpstr>Times New Roman</vt:lpstr>
      <vt:lpstr>Trebuchet MS</vt:lpstr>
      <vt:lpstr>Wingdings 3</vt:lpstr>
      <vt:lpstr>Facet</vt:lpstr>
      <vt:lpstr>Discussion Voice Activity 1.06</vt:lpstr>
      <vt:lpstr>What you need to study/practice/know : ( Go to Module 1, Lesson 1.06, Lección page to access the Vocabulary below, and the Estructura page to access the Grammar. )</vt:lpstr>
      <vt:lpstr>El tiempo : ¿ Qué tiempo hace ? What is the weather like? / How is the weather?</vt:lpstr>
      <vt:lpstr>Here are some examples of e to ie stem changing verbs: </vt:lpstr>
      <vt:lpstr>Here are some examples of o to ue stem changing verbs:</vt:lpstr>
      <vt:lpstr>Only verb changes from u→ ue in the Present Tense  : jugar </vt:lpstr>
      <vt:lpstr>Discussion   Topic: ¿Qué tiempo hace hoy en Miami? ¿Cuál es la temperatura en tu casa? What is the weather like today in Miami? What’s the temperatura in your house / school?</vt:lpstr>
      <vt:lpstr>Next…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Santiago, Carmen A.</dc:creator>
  <cp:lastModifiedBy>Santiago, Carmen A.</cp:lastModifiedBy>
  <cp:revision>18</cp:revision>
  <dcterms:created xsi:type="dcterms:W3CDTF">2014-08-31T20:50:19Z</dcterms:created>
  <dcterms:modified xsi:type="dcterms:W3CDTF">2014-09-02T05:19:45Z</dcterms:modified>
</cp:coreProperties>
</file>