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Discussion Voice Activity 1.05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Spanish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40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 /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Entertainment Activities Vocabulary ( See Module 1, Lesson 1.05, </a:t>
            </a:r>
            <a:r>
              <a:rPr lang="en-US" dirty="0" err="1" smtClean="0"/>
              <a:t>Lección</a:t>
            </a:r>
            <a:r>
              <a:rPr lang="en-US" dirty="0" smtClean="0"/>
              <a:t> </a:t>
            </a:r>
            <a:r>
              <a:rPr lang="en-US" dirty="0" smtClean="0"/>
              <a:t>Tab)</a:t>
            </a:r>
            <a:endParaRPr lang="en-US" dirty="0" smtClean="0"/>
          </a:p>
          <a:p>
            <a:r>
              <a:rPr lang="en-US" dirty="0" smtClean="0"/>
              <a:t>Present Tense of the verb   </a:t>
            </a:r>
            <a:r>
              <a:rPr lang="en-US" b="1" dirty="0" err="1" smtClean="0">
                <a:solidFill>
                  <a:srgbClr val="FF0000"/>
                </a:solidFill>
              </a:rPr>
              <a:t>ir</a:t>
            </a:r>
            <a:r>
              <a:rPr lang="en-US" dirty="0" smtClean="0"/>
              <a:t> . Use it to talk about where people go or are going, and to state what someone is GOING TO DO.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dirty="0" err="1" smtClean="0"/>
              <a:t>v</a:t>
            </a:r>
            <a:r>
              <a:rPr lang="en-US" b="1" dirty="0" err="1" smtClean="0"/>
              <a:t>oy</a:t>
            </a:r>
            <a:r>
              <a:rPr lang="en-US" dirty="0" smtClean="0"/>
              <a:t> </a:t>
            </a:r>
            <a:r>
              <a:rPr lang="en-US" dirty="0" smtClean="0"/>
              <a:t>a la playa.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nadar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Carlos </a:t>
            </a:r>
            <a:r>
              <a:rPr lang="en-US" b="1" dirty="0" err="1" smtClean="0"/>
              <a:t>va</a:t>
            </a:r>
            <a:r>
              <a:rPr lang="en-US" dirty="0" smtClean="0"/>
              <a:t> a la </a:t>
            </a:r>
            <a:r>
              <a:rPr lang="en-US" dirty="0" err="1" smtClean="0"/>
              <a:t>biblioteca</a:t>
            </a:r>
            <a:r>
              <a:rPr lang="en-US" dirty="0" smtClean="0"/>
              <a:t>.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estudiar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Pablo y Ana </a:t>
            </a:r>
            <a:r>
              <a:rPr lang="en-US" b="1" dirty="0" smtClean="0"/>
              <a:t>van</a:t>
            </a:r>
            <a:r>
              <a:rPr lang="en-US" dirty="0" smtClean="0"/>
              <a:t> al cine. </a:t>
            </a:r>
            <a:r>
              <a:rPr lang="en-US" dirty="0" err="1" smtClean="0"/>
              <a:t>Ellos</a:t>
            </a:r>
            <a:r>
              <a:rPr lang="en-US" dirty="0" smtClean="0"/>
              <a:t> van a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película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Camila y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dirty="0" err="1" smtClean="0"/>
              <a:t>vamos</a:t>
            </a:r>
            <a:r>
              <a:rPr lang="en-US" dirty="0" smtClean="0"/>
              <a:t> a la </a:t>
            </a:r>
            <a:r>
              <a:rPr lang="en-US" dirty="0" err="1" smtClean="0"/>
              <a:t>tienda</a:t>
            </a:r>
            <a:r>
              <a:rPr lang="en-US" dirty="0" smtClean="0"/>
              <a:t>.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zapatos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2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9" y="785611"/>
            <a:ext cx="10753858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>
                <a:solidFill>
                  <a:srgbClr val="FF0000"/>
                </a:solidFill>
              </a:rPr>
              <a:t>¿ Adónde vas hoy en la nave ? ¿ Por qué 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( Where are you going today on the ship ? Why ? )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9" y="1957589"/>
            <a:ext cx="10753858" cy="4275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Modelo: </a:t>
            </a:r>
            <a:r>
              <a:rPr lang="en-US" b="1" dirty="0" smtClean="0">
                <a:solidFill>
                  <a:schemeClr val="tx1"/>
                </a:solidFill>
              </a:rPr>
              <a:t>Hoy </a:t>
            </a:r>
            <a:r>
              <a:rPr lang="en-US" b="1" dirty="0" err="1" smtClean="0">
                <a:solidFill>
                  <a:schemeClr val="tx1"/>
                </a:solidFill>
              </a:rPr>
              <a:t>yo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voy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al</a:t>
            </a:r>
            <a:r>
              <a:rPr lang="en-US" b="1" dirty="0" smtClean="0">
                <a:solidFill>
                  <a:srgbClr val="FF0000"/>
                </a:solidFill>
              </a:rPr>
              <a:t> or </a:t>
            </a:r>
            <a:r>
              <a:rPr lang="en-US" b="1" i="1" dirty="0" smtClean="0">
                <a:solidFill>
                  <a:srgbClr val="002060"/>
                </a:solidFill>
              </a:rPr>
              <a:t>a la 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u="sng" dirty="0" smtClean="0">
                <a:solidFill>
                  <a:srgbClr val="FF0000"/>
                </a:solidFill>
              </a:rPr>
              <a:t>place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en</a:t>
            </a:r>
            <a:r>
              <a:rPr lang="en-US" b="1" dirty="0" smtClean="0">
                <a:solidFill>
                  <a:schemeClr val="tx1"/>
                </a:solidFill>
              </a:rPr>
              <a:t> la nave, </a:t>
            </a:r>
            <a:r>
              <a:rPr lang="en-US" b="1" dirty="0" err="1" smtClean="0">
                <a:solidFill>
                  <a:schemeClr val="tx1"/>
                </a:solidFill>
              </a:rPr>
              <a:t>por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voy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u="sng" dirty="0" smtClean="0">
                <a:solidFill>
                  <a:srgbClr val="FF0000"/>
                </a:solidFill>
              </a:rPr>
              <a:t>verb</a:t>
            </a:r>
            <a:r>
              <a:rPr lang="en-US" b="1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↓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en-US" b="1" dirty="0" smtClean="0">
                <a:solidFill>
                  <a:srgbClr val="FF0000"/>
                </a:solidFill>
              </a:rPr>
              <a:t>You need to choose </a:t>
            </a:r>
            <a:r>
              <a:rPr lang="en-US" b="1" i="1" dirty="0" smtClean="0">
                <a:solidFill>
                  <a:srgbClr val="002060"/>
                </a:solidFill>
              </a:rPr>
              <a:t>al</a:t>
            </a:r>
            <a:r>
              <a:rPr lang="en-US" b="1" dirty="0" smtClean="0">
                <a:solidFill>
                  <a:srgbClr val="FF0000"/>
                </a:solidFill>
              </a:rPr>
              <a:t>  or  </a:t>
            </a:r>
            <a:r>
              <a:rPr lang="en-US" b="1" i="1" dirty="0" smtClean="0">
                <a:solidFill>
                  <a:srgbClr val="002060"/>
                </a:solidFill>
              </a:rPr>
              <a:t>a la </a:t>
            </a:r>
            <a:r>
              <a:rPr lang="en-US" b="1" dirty="0" smtClean="0">
                <a:solidFill>
                  <a:srgbClr val="FF0000"/>
                </a:solidFill>
              </a:rPr>
              <a:t>depending on whether the place is a masculine noun or feminine noun.)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Today I’m going to </a:t>
            </a:r>
            <a:r>
              <a:rPr lang="en-US" sz="1600" b="1" i="1" dirty="0" smtClean="0">
                <a:solidFill>
                  <a:srgbClr val="002060"/>
                </a:solidFill>
              </a:rPr>
              <a:t>the</a:t>
            </a:r>
            <a:r>
              <a:rPr lang="en-US" sz="1600" b="1" dirty="0" smtClean="0">
                <a:solidFill>
                  <a:srgbClr val="FF0000"/>
                </a:solidFill>
              </a:rPr>
              <a:t> (</a:t>
            </a:r>
            <a:r>
              <a:rPr lang="en-US" sz="1600" b="1" u="sng" dirty="0" smtClean="0">
                <a:solidFill>
                  <a:srgbClr val="FF0000"/>
                </a:solidFill>
              </a:rPr>
              <a:t>place</a:t>
            </a:r>
            <a:r>
              <a:rPr lang="en-US" sz="1600" b="1" dirty="0" smtClean="0">
                <a:solidFill>
                  <a:srgbClr val="FF0000"/>
                </a:solidFill>
              </a:rPr>
              <a:t>) on the ship, because I am going to ( </a:t>
            </a:r>
            <a:r>
              <a:rPr lang="en-US" sz="1600" b="1" u="sng" dirty="0" smtClean="0">
                <a:solidFill>
                  <a:srgbClr val="FF0000"/>
                </a:solidFill>
              </a:rPr>
              <a:t>activity you are going to do</a:t>
            </a:r>
            <a:r>
              <a:rPr lang="en-US" sz="1600" b="1" dirty="0" smtClean="0">
                <a:solidFill>
                  <a:srgbClr val="FF0000"/>
                </a:solidFill>
              </a:rPr>
              <a:t>. )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MY Examples ( Please, create your OWN Original sentences, using my model. )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“Hoy </a:t>
            </a:r>
            <a:r>
              <a:rPr lang="en-US" sz="1600" b="1" dirty="0" err="1" smtClean="0">
                <a:solidFill>
                  <a:srgbClr val="FF0000"/>
                </a:solidFill>
              </a:rPr>
              <a:t>yo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voy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al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teatro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porque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voy</a:t>
            </a:r>
            <a:r>
              <a:rPr lang="en-US" sz="1600" b="1" dirty="0" smtClean="0">
                <a:solidFill>
                  <a:srgbClr val="FF0000"/>
                </a:solidFill>
              </a:rPr>
              <a:t> a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mirar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una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obra</a:t>
            </a:r>
            <a:r>
              <a:rPr lang="en-US" sz="1600" b="1" u="sng" dirty="0" smtClean="0">
                <a:solidFill>
                  <a:srgbClr val="FF0000"/>
                </a:solidFill>
              </a:rPr>
              <a:t> de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teatro</a:t>
            </a:r>
            <a:r>
              <a:rPr lang="en-US" sz="1600" b="1" dirty="0" smtClean="0">
                <a:solidFill>
                  <a:srgbClr val="FF0000"/>
                </a:solidFill>
              </a:rPr>
              <a:t>”.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“Hoy </a:t>
            </a:r>
            <a:r>
              <a:rPr lang="en-US" sz="1600" b="1" dirty="0" err="1" smtClean="0">
                <a:solidFill>
                  <a:srgbClr val="FF0000"/>
                </a:solidFill>
              </a:rPr>
              <a:t>yo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voy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a la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pista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porque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voy</a:t>
            </a:r>
            <a:r>
              <a:rPr lang="en-US" sz="1600" b="1" dirty="0" smtClean="0">
                <a:solidFill>
                  <a:srgbClr val="FF0000"/>
                </a:solidFill>
              </a:rPr>
              <a:t> a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correr</a:t>
            </a:r>
            <a:r>
              <a:rPr lang="en-US" sz="1600" b="1" u="sng" dirty="0" smtClean="0">
                <a:solidFill>
                  <a:srgbClr val="FF0000"/>
                </a:solidFill>
              </a:rPr>
              <a:t>.”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REFER TO THE PLACES and ACTIVITIES vocabulary presented in the </a:t>
            </a:r>
            <a:r>
              <a:rPr lang="en-US" sz="2800" b="1" dirty="0" err="1" smtClean="0">
                <a:solidFill>
                  <a:srgbClr val="FF0000"/>
                </a:solidFill>
              </a:rPr>
              <a:t>Lección</a:t>
            </a:r>
            <a:r>
              <a:rPr lang="en-US" sz="2800" b="1" dirty="0" smtClean="0">
                <a:solidFill>
                  <a:srgbClr val="FF0000"/>
                </a:solidFill>
              </a:rPr>
              <a:t> page of Lesson 1.05, to create your sentence!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9" y="785611"/>
            <a:ext cx="10753858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>
                <a:solidFill>
                  <a:srgbClr val="FF0000"/>
                </a:solidFill>
              </a:rPr>
              <a:t>¿ Adónde vas hoy en la nave ? ¿ Por qué 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( Where are you going today on the </a:t>
            </a:r>
            <a:r>
              <a:rPr lang="en-US" sz="2200" b="1" dirty="0" smtClean="0">
                <a:solidFill>
                  <a:srgbClr val="FF0000"/>
                </a:solidFill>
              </a:rPr>
              <a:t>cruise ship </a:t>
            </a:r>
            <a:r>
              <a:rPr lang="en-US" sz="2200" b="1" dirty="0">
                <a:solidFill>
                  <a:srgbClr val="FF0000"/>
                </a:solidFill>
              </a:rPr>
              <a:t>? Why ? )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9" y="1957589"/>
            <a:ext cx="10753858" cy="42757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Modelo: </a:t>
            </a:r>
            <a:r>
              <a:rPr lang="en-US" b="1" dirty="0" smtClean="0">
                <a:solidFill>
                  <a:schemeClr val="tx1"/>
                </a:solidFill>
              </a:rPr>
              <a:t>Hoy </a:t>
            </a:r>
            <a:r>
              <a:rPr lang="en-US" b="1" dirty="0" err="1" smtClean="0">
                <a:solidFill>
                  <a:schemeClr val="tx1"/>
                </a:solidFill>
              </a:rPr>
              <a:t>yo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voy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al</a:t>
            </a:r>
            <a:r>
              <a:rPr lang="en-US" b="1" dirty="0" smtClean="0">
                <a:solidFill>
                  <a:srgbClr val="FF0000"/>
                </a:solidFill>
              </a:rPr>
              <a:t> or </a:t>
            </a:r>
            <a:r>
              <a:rPr lang="en-US" b="1" i="1" dirty="0" smtClean="0">
                <a:solidFill>
                  <a:srgbClr val="002060"/>
                </a:solidFill>
              </a:rPr>
              <a:t>a la 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u="sng" dirty="0" smtClean="0">
                <a:solidFill>
                  <a:srgbClr val="FF0000"/>
                </a:solidFill>
              </a:rPr>
              <a:t>place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en</a:t>
            </a:r>
            <a:r>
              <a:rPr lang="en-US" b="1" dirty="0" smtClean="0">
                <a:solidFill>
                  <a:schemeClr val="tx1"/>
                </a:solidFill>
              </a:rPr>
              <a:t> la nave, </a:t>
            </a:r>
            <a:r>
              <a:rPr lang="en-US" b="1" dirty="0" err="1" smtClean="0">
                <a:solidFill>
                  <a:schemeClr val="tx1"/>
                </a:solidFill>
              </a:rPr>
              <a:t>por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voy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u="sng" dirty="0" smtClean="0">
                <a:solidFill>
                  <a:srgbClr val="FF0000"/>
                </a:solidFill>
              </a:rPr>
              <a:t>verb</a:t>
            </a:r>
            <a:r>
              <a:rPr lang="en-US" b="1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↓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Today </a:t>
            </a:r>
            <a:r>
              <a:rPr lang="en-US" sz="1600" b="1" dirty="0" smtClean="0">
                <a:solidFill>
                  <a:srgbClr val="FF0000"/>
                </a:solidFill>
              </a:rPr>
              <a:t>I’m going to </a:t>
            </a:r>
            <a:r>
              <a:rPr lang="en-US" sz="1600" b="1" i="1" dirty="0" smtClean="0">
                <a:solidFill>
                  <a:srgbClr val="002060"/>
                </a:solidFill>
              </a:rPr>
              <a:t>the</a:t>
            </a:r>
            <a:r>
              <a:rPr lang="en-US" sz="1600" b="1" dirty="0" smtClean="0">
                <a:solidFill>
                  <a:srgbClr val="FF0000"/>
                </a:solidFill>
              </a:rPr>
              <a:t> (</a:t>
            </a:r>
            <a:r>
              <a:rPr lang="en-US" sz="1600" b="1" u="sng" dirty="0" smtClean="0">
                <a:solidFill>
                  <a:srgbClr val="FF0000"/>
                </a:solidFill>
              </a:rPr>
              <a:t>place</a:t>
            </a:r>
            <a:r>
              <a:rPr lang="en-US" sz="1600" b="1" dirty="0" smtClean="0">
                <a:solidFill>
                  <a:srgbClr val="FF0000"/>
                </a:solidFill>
              </a:rPr>
              <a:t>) on the ship, because I am going to ( </a:t>
            </a:r>
            <a:r>
              <a:rPr lang="en-US" sz="1600" b="1" u="sng" dirty="0" smtClean="0">
                <a:solidFill>
                  <a:srgbClr val="FF0000"/>
                </a:solidFill>
              </a:rPr>
              <a:t>activity you are going to do</a:t>
            </a:r>
            <a:r>
              <a:rPr lang="en-US" sz="1600" b="1" dirty="0" smtClean="0">
                <a:solidFill>
                  <a:srgbClr val="FF0000"/>
                </a:solidFill>
              </a:rPr>
              <a:t>. 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Please, write your </a:t>
            </a:r>
            <a:r>
              <a:rPr lang="en-US" sz="1600" b="1" dirty="0" smtClean="0">
                <a:solidFill>
                  <a:srgbClr val="FF0000"/>
                </a:solidFill>
              </a:rPr>
              <a:t>LOGICAL sentence </a:t>
            </a:r>
            <a:r>
              <a:rPr lang="en-US" sz="1600" b="1" dirty="0">
                <a:solidFill>
                  <a:srgbClr val="FF0000"/>
                </a:solidFill>
              </a:rPr>
              <a:t>following my model, </a:t>
            </a:r>
            <a:r>
              <a:rPr lang="en-US" sz="1600" b="1" dirty="0" smtClean="0">
                <a:solidFill>
                  <a:srgbClr val="FF0000"/>
                </a:solidFill>
              </a:rPr>
              <a:t>using PLACES and ACTIVITIES vocabulary you learned in Spanish 1, and from Lesson 1.05.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PLACES: la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piscina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cine, el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teatro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comedor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restaurante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cabina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club de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jóvenes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tienda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concierto</a:t>
            </a:r>
            <a:endParaRPr lang="en-US" sz="21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ACTIVITIES: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mirar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teatro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comer,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leer,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bailar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música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nadar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mirar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película</a:t>
            </a:r>
            <a:r>
              <a:rPr lang="en-US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ASSESSMENTS tab in our course, Choose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1.05 Discussion Voice Activity,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or paste your sentence in the student Comments box, include your voice recording  and Click Submit for Grading. 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YOU SUCCESSFULLY SUBMIT YOUR VOICE ACTIVITY, PLEASE GO BACK TO THE LESSONS TAB, AND CHOOSE MODULE 1, LECCIÓN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1.05.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CAREFULLY READ AND STUDY THE LECCIÓN and ESTRUCTURA PAGES .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DOWNLOAD THE WORK FILE YOU’LL FIND IN THE PRÁCTICA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TAB, and SELF CHECK YOUR WORK WITH THE ANSWER KEY PROVIDED.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HELP YOU A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 TO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THE MATERIAL, DEVELOP YOUR SPANISH SKILLS, AND DO WELL WHEN YOU TAKE THE MODULE EXAM.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3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505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Organic</vt:lpstr>
      <vt:lpstr>Discussion Voice Activity 1.05</vt:lpstr>
      <vt:lpstr>What you need to know / study</vt:lpstr>
      <vt:lpstr> ¿ Adónde vas hoy en la nave ? ¿ Por qué ?  ( Where are you going today on the ship ? Why ? ) </vt:lpstr>
      <vt:lpstr> ¿ Adónde vas hoy en la nave ? ¿ Por qué ?  ( Where are you going today on the cruise ship ? Why ? ) </vt:lpstr>
    </vt:vector>
  </TitlesOfParts>
  <Company>OCPS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Voice Activity 1.05</dc:title>
  <dc:creator>Santiago, Carmen A.</dc:creator>
  <cp:lastModifiedBy>Santiago, Carmen A.</cp:lastModifiedBy>
  <cp:revision>13</cp:revision>
  <dcterms:created xsi:type="dcterms:W3CDTF">2014-08-31T19:15:57Z</dcterms:created>
  <dcterms:modified xsi:type="dcterms:W3CDTF">2017-05-18T03:41:56Z</dcterms:modified>
</cp:coreProperties>
</file>