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256" r:id="rId2"/>
    <p:sldId id="260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BBFAA-2ECA-4BA3-A3D2-3B6FB12A73A6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A1771-C8DD-4B06-BA72-BD7F5BF66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32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Voice Activity 1.04: Directions, Grammar, and Examples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Spanish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64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199" cy="184132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What you need to study / know 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</a:t>
            </a:r>
            <a:r>
              <a:rPr lang="en-US" sz="2000" b="1" dirty="0" smtClean="0">
                <a:solidFill>
                  <a:schemeClr val="accent5"/>
                </a:solidFill>
              </a:rPr>
              <a:t>(Go to our course, LESSONS section, Module 1, Lesson 1.04, </a:t>
            </a:r>
            <a:r>
              <a:rPr lang="en-US" sz="2000" b="1" dirty="0" err="1" smtClean="0">
                <a:solidFill>
                  <a:schemeClr val="accent5"/>
                </a:solidFill>
              </a:rPr>
              <a:t>Lección</a:t>
            </a:r>
            <a:r>
              <a:rPr lang="en-US" sz="2000" b="1" dirty="0" smtClean="0">
                <a:solidFill>
                  <a:schemeClr val="accent5"/>
                </a:solidFill>
              </a:rPr>
              <a:t> tab, to access and study this information. You need it for this activity, as well as a quiz, Module Exam, and for future assignments!)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1088688" cy="4195481"/>
          </a:xfrm>
        </p:spPr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Clothing items ( </a:t>
            </a:r>
            <a:r>
              <a:rPr lang="en-US" b="1" dirty="0" err="1" smtClean="0">
                <a:solidFill>
                  <a:schemeClr val="accent5"/>
                </a:solidFill>
              </a:rPr>
              <a:t>una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camiseta</a:t>
            </a:r>
            <a:r>
              <a:rPr lang="en-US" b="1" dirty="0" smtClean="0">
                <a:solidFill>
                  <a:schemeClr val="accent5"/>
                </a:solidFill>
              </a:rPr>
              <a:t>, un </a:t>
            </a:r>
            <a:r>
              <a:rPr lang="en-US" b="1" dirty="0" err="1" smtClean="0">
                <a:solidFill>
                  <a:schemeClr val="accent5"/>
                </a:solidFill>
              </a:rPr>
              <a:t>vestido</a:t>
            </a:r>
            <a:r>
              <a:rPr lang="en-US" b="1" dirty="0" smtClean="0">
                <a:solidFill>
                  <a:schemeClr val="accent5"/>
                </a:solidFill>
              </a:rPr>
              <a:t>, </a:t>
            </a:r>
            <a:r>
              <a:rPr lang="en-US" b="1" dirty="0" err="1" smtClean="0">
                <a:solidFill>
                  <a:schemeClr val="accent5"/>
                </a:solidFill>
              </a:rPr>
              <a:t>una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blusa</a:t>
            </a:r>
            <a:r>
              <a:rPr lang="en-US" b="1" dirty="0" smtClean="0">
                <a:solidFill>
                  <a:schemeClr val="accent5"/>
                </a:solidFill>
              </a:rPr>
              <a:t>… )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Colors ( </a:t>
            </a:r>
            <a:r>
              <a:rPr lang="en-US" b="1" dirty="0" err="1" smtClean="0">
                <a:solidFill>
                  <a:schemeClr val="accent5"/>
                </a:solidFill>
              </a:rPr>
              <a:t>verde</a:t>
            </a:r>
            <a:r>
              <a:rPr lang="en-US" b="1" dirty="0" smtClean="0">
                <a:solidFill>
                  <a:schemeClr val="accent5"/>
                </a:solidFill>
              </a:rPr>
              <a:t>, </a:t>
            </a:r>
            <a:r>
              <a:rPr lang="en-US" b="1" dirty="0" err="1" smtClean="0">
                <a:solidFill>
                  <a:schemeClr val="accent5"/>
                </a:solidFill>
              </a:rPr>
              <a:t>azul</a:t>
            </a:r>
            <a:r>
              <a:rPr lang="en-US" b="1" dirty="0" smtClean="0">
                <a:solidFill>
                  <a:schemeClr val="accent5"/>
                </a:solidFill>
              </a:rPr>
              <a:t>, negro, </a:t>
            </a:r>
            <a:r>
              <a:rPr lang="en-US" b="1" dirty="0" err="1" smtClean="0">
                <a:solidFill>
                  <a:schemeClr val="accent5"/>
                </a:solidFill>
              </a:rPr>
              <a:t>gris</a:t>
            </a:r>
            <a:r>
              <a:rPr lang="en-US" b="1" dirty="0" smtClean="0">
                <a:solidFill>
                  <a:schemeClr val="accent5"/>
                </a:solidFill>
              </a:rPr>
              <a:t>, … )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How to change a noun or adjective from singular to plural in Spanish: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/>
                </a:solidFill>
              </a:rPr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* Adjectives that end in a vowel: </a:t>
            </a:r>
            <a:r>
              <a:rPr lang="en-US" b="1" dirty="0" smtClean="0">
                <a:solidFill>
                  <a:srgbClr val="FF0000"/>
                </a:solidFill>
              </a:rPr>
              <a:t>add ‘s’  </a:t>
            </a:r>
            <a:r>
              <a:rPr lang="en-US" b="1" dirty="0" smtClean="0">
                <a:solidFill>
                  <a:schemeClr val="accent5"/>
                </a:solidFill>
              </a:rPr>
              <a:t>→ </a:t>
            </a:r>
            <a:r>
              <a:rPr lang="en-US" b="1" dirty="0" err="1" smtClean="0">
                <a:solidFill>
                  <a:schemeClr val="accent5"/>
                </a:solidFill>
              </a:rPr>
              <a:t>un</a:t>
            </a:r>
            <a:r>
              <a:rPr lang="en-US" b="1" dirty="0" err="1" smtClean="0">
                <a:solidFill>
                  <a:srgbClr val="FF0000"/>
                </a:solidFill>
              </a:rPr>
              <a:t>os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zapat</a:t>
            </a:r>
            <a:r>
              <a:rPr lang="en-US" b="1" dirty="0" err="1" smtClean="0">
                <a:solidFill>
                  <a:srgbClr val="FF0000"/>
                </a:solidFill>
              </a:rPr>
              <a:t>os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negr</a:t>
            </a:r>
            <a:r>
              <a:rPr lang="en-US" b="1" dirty="0" err="1" smtClean="0">
                <a:solidFill>
                  <a:srgbClr val="FF0000"/>
                </a:solidFill>
              </a:rPr>
              <a:t>os</a:t>
            </a:r>
            <a:r>
              <a:rPr lang="en-US" b="1" dirty="0" smtClean="0">
                <a:solidFill>
                  <a:schemeClr val="accent5"/>
                </a:solidFill>
              </a:rPr>
              <a:t>,</a:t>
            </a:r>
            <a:r>
              <a:rPr lang="en-US" b="1" dirty="0" smtClean="0"/>
              <a:t>  </a:t>
            </a:r>
            <a:r>
              <a:rPr lang="en-US" b="1" dirty="0" err="1" smtClean="0">
                <a:solidFill>
                  <a:schemeClr val="accent5"/>
                </a:solidFill>
              </a:rPr>
              <a:t>un</a:t>
            </a:r>
            <a:r>
              <a:rPr lang="en-US" b="1" dirty="0" err="1" smtClean="0">
                <a:solidFill>
                  <a:srgbClr val="FF0000"/>
                </a:solidFill>
              </a:rPr>
              <a:t>as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camis</a:t>
            </a:r>
            <a:r>
              <a:rPr lang="en-US" b="1" dirty="0" err="1" smtClean="0">
                <a:solidFill>
                  <a:srgbClr val="FF0000"/>
                </a:solidFill>
              </a:rPr>
              <a:t>as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roj</a:t>
            </a:r>
            <a:r>
              <a:rPr lang="en-US" b="1" dirty="0" err="1" smtClean="0">
                <a:solidFill>
                  <a:srgbClr val="FF0000"/>
                </a:solidFill>
              </a:rPr>
              <a:t>as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un</a:t>
            </a:r>
            <a:r>
              <a:rPr lang="en-US" b="1" dirty="0" err="1" smtClean="0">
                <a:solidFill>
                  <a:srgbClr val="FF0000"/>
                </a:solidFill>
              </a:rPr>
              <a:t>as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sandali</a:t>
            </a:r>
            <a:r>
              <a:rPr lang="en-US" b="1" dirty="0" err="1" smtClean="0">
                <a:solidFill>
                  <a:srgbClr val="FF0000"/>
                </a:solidFill>
              </a:rPr>
              <a:t>as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blanc</a:t>
            </a:r>
            <a:r>
              <a:rPr lang="en-US" b="1" dirty="0" err="1" smtClean="0">
                <a:solidFill>
                  <a:srgbClr val="FF0000"/>
                </a:solidFill>
              </a:rPr>
              <a:t>as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* Adjectives that end in a consonant: </a:t>
            </a:r>
            <a:r>
              <a:rPr lang="en-US" b="1" dirty="0" smtClean="0">
                <a:solidFill>
                  <a:srgbClr val="FF0000"/>
                </a:solidFill>
              </a:rPr>
              <a:t>add ‘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’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→</a:t>
            </a:r>
          </a:p>
          <a:p>
            <a:pPr marL="0" indent="0">
              <a:buNone/>
            </a:pPr>
            <a:r>
              <a:rPr lang="en-US" b="1" dirty="0" err="1">
                <a:solidFill>
                  <a:schemeClr val="accent5"/>
                </a:solidFill>
              </a:rPr>
              <a:t>u</a:t>
            </a:r>
            <a:r>
              <a:rPr lang="en-US" b="1" dirty="0" err="1" smtClean="0">
                <a:solidFill>
                  <a:schemeClr val="accent5"/>
                </a:solidFill>
              </a:rPr>
              <a:t>nos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pantalones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marron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chemeClr val="accent5"/>
                </a:solidFill>
              </a:rPr>
              <a:t>, </a:t>
            </a:r>
            <a:r>
              <a:rPr lang="en-US" b="1" dirty="0" err="1" smtClean="0">
                <a:solidFill>
                  <a:schemeClr val="accent5"/>
                </a:solidFill>
              </a:rPr>
              <a:t>unos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pantalones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azul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Yo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pongo</a:t>
            </a:r>
            <a:r>
              <a:rPr lang="en-US" sz="2800" b="1" dirty="0" smtClean="0">
                <a:solidFill>
                  <a:srgbClr val="FF0000"/>
                </a:solidFill>
              </a:rPr>
              <a:t>: I put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52" y="0"/>
            <a:ext cx="9404723" cy="140053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Voice Activity topic you need to answer: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6472"/>
            <a:ext cx="12012706" cy="5961528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err="1" smtClean="0">
                <a:solidFill>
                  <a:schemeClr val="accent5"/>
                </a:solidFill>
              </a:rPr>
              <a:t>Cuando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>
                <a:solidFill>
                  <a:schemeClr val="accent5"/>
                </a:solidFill>
              </a:rPr>
              <a:t>haces</a:t>
            </a:r>
            <a:r>
              <a:rPr lang="en-US" sz="2800" b="1" dirty="0">
                <a:solidFill>
                  <a:schemeClr val="accent5"/>
                </a:solidFill>
              </a:rPr>
              <a:t> un </a:t>
            </a:r>
            <a:r>
              <a:rPr lang="en-US" sz="2800" b="1" dirty="0" err="1">
                <a:solidFill>
                  <a:schemeClr val="accent5"/>
                </a:solidFill>
              </a:rPr>
              <a:t>viaje</a:t>
            </a:r>
            <a:r>
              <a:rPr lang="en-US" sz="2800" b="1" dirty="0">
                <a:solidFill>
                  <a:schemeClr val="accent5"/>
                </a:solidFill>
              </a:rPr>
              <a:t>, ¿</a:t>
            </a:r>
            <a:r>
              <a:rPr lang="en-US" sz="2800" b="1" dirty="0" err="1">
                <a:solidFill>
                  <a:schemeClr val="accent5"/>
                </a:solidFill>
              </a:rPr>
              <a:t>qué</a:t>
            </a:r>
            <a:r>
              <a:rPr lang="en-US" sz="2800" b="1" dirty="0">
                <a:solidFill>
                  <a:schemeClr val="accent5"/>
                </a:solidFill>
              </a:rPr>
              <a:t> </a:t>
            </a:r>
            <a:r>
              <a:rPr lang="en-US" sz="2800" b="1" dirty="0" err="1">
                <a:solidFill>
                  <a:schemeClr val="accent5"/>
                </a:solidFill>
              </a:rPr>
              <a:t>ropa</a:t>
            </a:r>
            <a:r>
              <a:rPr lang="en-US" sz="2800" b="1" dirty="0">
                <a:solidFill>
                  <a:schemeClr val="accent5"/>
                </a:solidFill>
              </a:rPr>
              <a:t> pones </a:t>
            </a:r>
            <a:r>
              <a:rPr lang="en-US" sz="2800" b="1" dirty="0" err="1">
                <a:solidFill>
                  <a:schemeClr val="accent5"/>
                </a:solidFill>
              </a:rPr>
              <a:t>en</a:t>
            </a:r>
            <a:r>
              <a:rPr lang="en-US" sz="2800" b="1" dirty="0">
                <a:solidFill>
                  <a:schemeClr val="accent5"/>
                </a:solidFill>
              </a:rPr>
              <a:t> la </a:t>
            </a:r>
            <a:r>
              <a:rPr lang="en-US" sz="2800" b="1" dirty="0" err="1">
                <a:solidFill>
                  <a:schemeClr val="accent5"/>
                </a:solidFill>
              </a:rPr>
              <a:t>maleta</a:t>
            </a:r>
            <a:r>
              <a:rPr lang="en-US" sz="2800" b="1" dirty="0">
                <a:solidFill>
                  <a:schemeClr val="accent5"/>
                </a:solidFill>
              </a:rPr>
              <a:t>? </a:t>
            </a:r>
            <a:r>
              <a:rPr lang="en-US" sz="2800" b="1" dirty="0" err="1">
                <a:solidFill>
                  <a:schemeClr val="accent5"/>
                </a:solidFill>
              </a:rPr>
              <a:t>Necesitas</a:t>
            </a:r>
            <a:r>
              <a:rPr lang="en-US" sz="2800" b="1" dirty="0">
                <a:solidFill>
                  <a:schemeClr val="accent5"/>
                </a:solidFill>
              </a:rPr>
              <a:t> </a:t>
            </a:r>
            <a:r>
              <a:rPr lang="en-US" sz="2800" b="1" dirty="0" err="1">
                <a:solidFill>
                  <a:schemeClr val="accent5"/>
                </a:solidFill>
              </a:rPr>
              <a:t>hablar</a:t>
            </a:r>
            <a:r>
              <a:rPr lang="en-US" sz="2800" b="1" dirty="0">
                <a:solidFill>
                  <a:schemeClr val="accent5"/>
                </a:solidFill>
              </a:rPr>
              <a:t> de 5 </a:t>
            </a:r>
            <a:r>
              <a:rPr lang="en-US" sz="2800" b="1" dirty="0" err="1">
                <a:solidFill>
                  <a:schemeClr val="accent5"/>
                </a:solidFill>
              </a:rPr>
              <a:t>artículos</a:t>
            </a:r>
            <a:r>
              <a:rPr lang="en-US" sz="2800" b="1" dirty="0">
                <a:solidFill>
                  <a:schemeClr val="accent5"/>
                </a:solidFill>
              </a:rPr>
              <a:t> de </a:t>
            </a:r>
            <a:r>
              <a:rPr lang="en-US" sz="2800" b="1" dirty="0" err="1">
                <a:solidFill>
                  <a:schemeClr val="accent5"/>
                </a:solidFill>
              </a:rPr>
              <a:t>ropa</a:t>
            </a:r>
            <a:r>
              <a:rPr lang="en-US" sz="2800" b="1" dirty="0">
                <a:solidFill>
                  <a:schemeClr val="accent5"/>
                </a:solidFill>
              </a:rPr>
              <a:t> </a:t>
            </a:r>
            <a:r>
              <a:rPr lang="en-US" sz="2800" b="1" dirty="0" err="1">
                <a:solidFill>
                  <a:schemeClr val="accent5"/>
                </a:solidFill>
              </a:rPr>
              <a:t>importante</a:t>
            </a:r>
            <a:r>
              <a:rPr lang="en-US" sz="2800" b="1" dirty="0">
                <a:solidFill>
                  <a:schemeClr val="accent5"/>
                </a:solidFill>
              </a:rPr>
              <a:t> y </a:t>
            </a:r>
            <a:r>
              <a:rPr lang="en-US" sz="2800" b="1" dirty="0" err="1">
                <a:solidFill>
                  <a:schemeClr val="accent5"/>
                </a:solidFill>
              </a:rPr>
              <a:t>sus</a:t>
            </a:r>
            <a:r>
              <a:rPr lang="en-US" sz="2800" b="1" dirty="0">
                <a:solidFill>
                  <a:schemeClr val="accent5"/>
                </a:solidFill>
              </a:rPr>
              <a:t> </a:t>
            </a:r>
            <a:r>
              <a:rPr lang="en-US" sz="2800" b="1" dirty="0" err="1">
                <a:solidFill>
                  <a:schemeClr val="accent5"/>
                </a:solidFill>
              </a:rPr>
              <a:t>colores</a:t>
            </a:r>
            <a:r>
              <a:rPr lang="en-US" sz="2800" b="1" dirty="0">
                <a:solidFill>
                  <a:schemeClr val="accent5"/>
                </a:solidFill>
              </a:rPr>
              <a:t>. </a:t>
            </a:r>
            <a:endParaRPr lang="en-US" sz="2800" b="1" dirty="0" smtClean="0">
              <a:solidFill>
                <a:schemeClr val="accent5"/>
              </a:solidFill>
            </a:endParaRP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When you take a trip, what clothes do you put in the suitcase? </a:t>
            </a:r>
            <a:r>
              <a:rPr lang="en-US" sz="2800" b="1" dirty="0" smtClean="0"/>
              <a:t>In a </a:t>
            </a:r>
            <a:r>
              <a:rPr lang="en-US" sz="2800" b="1" dirty="0" smtClean="0">
                <a:solidFill>
                  <a:schemeClr val="accent5"/>
                </a:solidFill>
              </a:rPr>
              <a:t>COMPLETE SPANISH SENTENCE state 5 items you put in the suitcase, including the color of each item. </a:t>
            </a:r>
            <a:endParaRPr lang="en-US" sz="2800" b="1" dirty="0">
              <a:solidFill>
                <a:schemeClr val="accent5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CAREFUL! See next slide for examples and grammar tips!</a:t>
            </a:r>
          </a:p>
        </p:txBody>
      </p:sp>
    </p:spTree>
    <p:extLst>
      <p:ext uri="{BB962C8B-B14F-4D97-AF65-F5344CB8AC3E}">
        <p14:creationId xmlns:p14="http://schemas.microsoft.com/office/powerpoint/2010/main" val="42439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012706" cy="1380565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Format: </a:t>
            </a:r>
            <a:r>
              <a:rPr lang="en-US" sz="3600" b="1" dirty="0" smtClean="0">
                <a:solidFill>
                  <a:schemeClr val="accent5"/>
                </a:solidFill>
              </a:rPr>
              <a:t>“</a:t>
            </a:r>
            <a:r>
              <a:rPr lang="en-US" sz="3600" b="1" dirty="0" err="1" smtClean="0">
                <a:solidFill>
                  <a:schemeClr val="accent5"/>
                </a:solidFill>
              </a:rPr>
              <a:t>Yo</a:t>
            </a:r>
            <a:r>
              <a:rPr lang="en-US" sz="3600" b="1" dirty="0" smtClean="0">
                <a:solidFill>
                  <a:schemeClr val="accent5"/>
                </a:solidFill>
              </a:rPr>
              <a:t> </a:t>
            </a:r>
            <a:r>
              <a:rPr lang="en-US" sz="3600" b="1" dirty="0" err="1" smtClean="0">
                <a:solidFill>
                  <a:schemeClr val="accent5"/>
                </a:solidFill>
              </a:rPr>
              <a:t>pongo</a:t>
            </a:r>
            <a:r>
              <a:rPr lang="en-US" sz="3600" b="1" dirty="0" smtClean="0">
                <a:solidFill>
                  <a:schemeClr val="accent5"/>
                </a:solidFill>
              </a:rPr>
              <a:t> _____, _____, _____, _____, </a:t>
            </a:r>
            <a:r>
              <a:rPr lang="en-US" sz="3600" b="1" dirty="0">
                <a:solidFill>
                  <a:schemeClr val="accent5"/>
                </a:solidFill>
              </a:rPr>
              <a:t>y </a:t>
            </a:r>
            <a:r>
              <a:rPr lang="en-US" sz="3600" b="1" dirty="0" smtClean="0">
                <a:solidFill>
                  <a:schemeClr val="accent5"/>
                </a:solidFill>
              </a:rPr>
              <a:t>_____ </a:t>
            </a:r>
            <a:r>
              <a:rPr lang="en-US" sz="3600" b="1" dirty="0" err="1">
                <a:solidFill>
                  <a:schemeClr val="accent5"/>
                </a:solidFill>
              </a:rPr>
              <a:t>en</a:t>
            </a:r>
            <a:r>
              <a:rPr lang="en-US" sz="3600" b="1" dirty="0">
                <a:solidFill>
                  <a:schemeClr val="accent5"/>
                </a:solidFill>
              </a:rPr>
              <a:t> la </a:t>
            </a:r>
            <a:r>
              <a:rPr lang="en-US" sz="3600" b="1" dirty="0" err="1">
                <a:solidFill>
                  <a:schemeClr val="accent5"/>
                </a:solidFill>
              </a:rPr>
              <a:t>maleta</a:t>
            </a:r>
            <a:r>
              <a:rPr lang="en-US" sz="3600" b="1" dirty="0">
                <a:solidFill>
                  <a:schemeClr val="accent5"/>
                </a:solidFill>
              </a:rPr>
              <a:t>.”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0565"/>
            <a:ext cx="12192000" cy="5477435"/>
          </a:xfrm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sz="15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need to start with "</a:t>
            </a:r>
            <a:r>
              <a:rPr lang="en-US" sz="15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15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pongo</a:t>
            </a:r>
            <a:r>
              <a:rPr lang="en-US" sz="15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..." (I put, Present Tense</a:t>
            </a:r>
            <a:r>
              <a:rPr lang="en-US" sz="15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and list the FIVE clothing items and their colors.</a:t>
            </a:r>
          </a:p>
          <a:p>
            <a:pPr marL="0" indent="0">
              <a:buNone/>
            </a:pPr>
            <a:endParaRPr lang="en-US" sz="1500" b="1" dirty="0" smtClean="0"/>
          </a:p>
          <a:p>
            <a:r>
              <a:rPr lang="en-US" sz="1500" b="1" dirty="0" smtClean="0">
                <a:solidFill>
                  <a:schemeClr val="bg1"/>
                </a:solidFill>
              </a:rPr>
              <a:t>(</a:t>
            </a:r>
            <a:r>
              <a:rPr lang="en-US" sz="1500" b="1" dirty="0">
                <a:solidFill>
                  <a:schemeClr val="bg1"/>
                </a:solidFill>
              </a:rPr>
              <a:t>Note that the color </a:t>
            </a:r>
            <a:r>
              <a:rPr lang="en-US" sz="1500" b="1" u="sng" dirty="0">
                <a:solidFill>
                  <a:schemeClr val="bg1"/>
                </a:solidFill>
              </a:rPr>
              <a:t>follows</a:t>
            </a:r>
            <a:r>
              <a:rPr lang="en-US" sz="1500" b="1" dirty="0">
                <a:solidFill>
                  <a:schemeClr val="bg1"/>
                </a:solidFill>
              </a:rPr>
              <a:t> the noun and agrees with </a:t>
            </a:r>
            <a:r>
              <a:rPr lang="en-US" sz="1500" b="1" dirty="0" smtClean="0">
                <a:solidFill>
                  <a:schemeClr val="bg1"/>
                </a:solidFill>
              </a:rPr>
              <a:t>the clothing item </a:t>
            </a:r>
            <a:r>
              <a:rPr lang="en-US" sz="1500" b="1" dirty="0">
                <a:solidFill>
                  <a:schemeClr val="bg1"/>
                </a:solidFill>
              </a:rPr>
              <a:t>in </a:t>
            </a:r>
            <a:r>
              <a:rPr lang="en-US" sz="1500" b="1" u="sng" dirty="0">
                <a:solidFill>
                  <a:schemeClr val="bg1"/>
                </a:solidFill>
              </a:rPr>
              <a:t>gender-masculine or feminine </a:t>
            </a:r>
            <a:r>
              <a:rPr lang="en-US" sz="1500" b="1" dirty="0">
                <a:solidFill>
                  <a:schemeClr val="bg1"/>
                </a:solidFill>
              </a:rPr>
              <a:t>- and </a:t>
            </a:r>
            <a:r>
              <a:rPr lang="en-US" sz="1500" b="1" u="sng" dirty="0">
                <a:solidFill>
                  <a:schemeClr val="bg1"/>
                </a:solidFill>
              </a:rPr>
              <a:t>number - singular or plural</a:t>
            </a:r>
            <a:r>
              <a:rPr lang="en-US" sz="1500" b="1" dirty="0" smtClean="0">
                <a:solidFill>
                  <a:schemeClr val="bg1"/>
                </a:solidFill>
              </a:rPr>
              <a:t>.)</a:t>
            </a:r>
            <a:endParaRPr lang="en-US" sz="15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chemeClr val="accent5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Examples/ Word bank: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sombrero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marrón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falda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negra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un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vestido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rojo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camisa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blanca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unos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zapatos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negros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unos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calcetines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rojos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sandalias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rosadas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unos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pantalones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azules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camisetas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marrones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chaqueta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verde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botas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negras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un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traje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baño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anaranjado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un sombrero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amarillo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camisa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morada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un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traje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azul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falda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roja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unos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pantalones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marrones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sandalias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blancas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un sombrero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azul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camiseta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verde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un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vestido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rosado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blusa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rosada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un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traje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baño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rojo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camisa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roja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unos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zapatos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rojos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sandalias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rojas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ETC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Take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 look at the full clothing and colors vocabulary list: Lesson 1.04. How many more combinations can you come up with? Don’t forget to make sure the endings for the noun (clothing item) and adjective (color) MATCH: singular or plural / masculine or feminine!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2130"/>
            <a:ext cx="12192000" cy="5595870"/>
          </a:xfrm>
        </p:spPr>
        <p:txBody>
          <a:bodyPr>
            <a:normAutofit fontScale="85000" lnSpcReduction="10000"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Please, write your </a:t>
            </a:r>
            <a:r>
              <a:rPr lang="en-US" sz="2600" b="1" dirty="0" smtClean="0">
                <a:solidFill>
                  <a:srgbClr val="FF0000"/>
                </a:solidFill>
              </a:rPr>
              <a:t>sentence </a:t>
            </a:r>
            <a:r>
              <a:rPr lang="en-US" sz="2600" b="1" dirty="0">
                <a:solidFill>
                  <a:srgbClr val="FF0000"/>
                </a:solidFill>
              </a:rPr>
              <a:t>following my model, using the vocabulary from Lesson 1.04, </a:t>
            </a:r>
            <a:r>
              <a:rPr lang="en-US" sz="2600" b="1" dirty="0" err="1">
                <a:solidFill>
                  <a:srgbClr val="FF0000"/>
                </a:solidFill>
              </a:rPr>
              <a:t>Lección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page and the previous slide.</a:t>
            </a:r>
            <a:endParaRPr lang="en-US" sz="2600" b="1" dirty="0">
              <a:solidFill>
                <a:srgbClr val="FF0000"/>
              </a:solidFill>
            </a:endParaRPr>
          </a:p>
          <a:p>
            <a:endParaRPr lang="en-US" sz="2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to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ASSESSMENTS </a:t>
            </a:r>
            <a:r>
              <a:rPr lang="en-US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 in our course, Choose 1.04, type or paste your sentence in the student Comments box, include your voice recording  and Click Submit for Grading. </a:t>
            </a:r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YOU SUCCESSFULLY </a:t>
            </a: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 YOUR VOICE ACTIVITY, </a:t>
            </a:r>
            <a:r>
              <a:rPr lang="en-US" sz="2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GO BACK TO THE LESSONS TAB, AND CHOOSE MODULE 1, LECCIÓN </a:t>
            </a: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1.04.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CAREFULLY READ AND STUDY THE LECCIÓN and ESTRUCTURA PAGES, TO REVIEW </a:t>
            </a:r>
            <a:r>
              <a:rPr lang="en-US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CLOTHING, COLORS AND THE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TENSE OF </a:t>
            </a:r>
            <a:r>
              <a:rPr lang="en-US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VERBS THAT ARE IRREGULAR ONLY IN THE YO FORM, PRESENT TENSE IN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SPANISH </a:t>
            </a:r>
            <a:r>
              <a:rPr lang="en-US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THEN, DOWNLOAD THE WORK FILE YOU’LL FIND IN THE PRÁCTICA TAB, and SELF CHECK YOUR WORK WITH THE ANSWER KEY PROVIDED. THIS WILL HELP YOU A LOT TO LEARN THE MATERIAL, DEVELOP YOUR SPANISH SKILLS, AND DO WELL WHEN YOU TAKE THE MODULE EXAM.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209</TotalTime>
  <Words>594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Ion</vt:lpstr>
      <vt:lpstr>Voice Activity 1.04: Directions, Grammar, and Examples</vt:lpstr>
      <vt:lpstr>          What you need to study / know :  (Go to our course, LESSONS section, Module 1, Lesson 1.04, Lección tab, to access and study this information. You need it for this activity, as well as a quiz, Module Exam, and for future assignments!)</vt:lpstr>
      <vt:lpstr>Voice Activity topic you need to answer: </vt:lpstr>
      <vt:lpstr>Format: “Yo pongo _____, _____, _____, _____, y _____ en la maleta.” </vt:lpstr>
      <vt:lpstr>NEXT…</vt:lpstr>
    </vt:vector>
  </TitlesOfParts>
  <Company>OCPS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Activity 1.06</dc:title>
  <dc:creator>Santiago, Carmen A.</dc:creator>
  <cp:lastModifiedBy>Santiago, Carmen A.</cp:lastModifiedBy>
  <cp:revision>21</cp:revision>
  <cp:lastPrinted>2014-09-02T05:07:21Z</cp:lastPrinted>
  <dcterms:created xsi:type="dcterms:W3CDTF">2014-08-31T17:43:06Z</dcterms:created>
  <dcterms:modified xsi:type="dcterms:W3CDTF">2017-08-31T01:47:07Z</dcterms:modified>
</cp:coreProperties>
</file>